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1"/>
  </p:notesMasterIdLst>
  <p:sldIdLst>
    <p:sldId id="261" r:id="rId2"/>
    <p:sldId id="269" r:id="rId3"/>
    <p:sldId id="265" r:id="rId4"/>
    <p:sldId id="268" r:id="rId5"/>
    <p:sldId id="267" r:id="rId6"/>
    <p:sldId id="266" r:id="rId7"/>
    <p:sldId id="262" r:id="rId8"/>
    <p:sldId id="263" r:id="rId9"/>
    <p:sldId id="27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p:scale>
          <a:sx n="81" d="100"/>
          <a:sy n="81" d="100"/>
        </p:scale>
        <p:origin x="87" y="30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3E7FE2-C2FE-4410-B075-AE94DB2DC84A}" type="datetimeFigureOut">
              <a:rPr lang="en-GB" smtClean="0"/>
              <a:t>03/01/2024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9373A8-2D48-4B8B-91A3-C17A6101667B}" type="slidenum">
              <a:rPr lang="en-GB" smtClean="0"/>
              <a:t>‹#›</a:t>
            </a:fld>
            <a:endParaRPr lang="en-GB"/>
          </a:p>
        </p:txBody>
      </p:sp>
    </p:spTree>
    <p:extLst>
      <p:ext uri="{BB962C8B-B14F-4D97-AF65-F5344CB8AC3E}">
        <p14:creationId xmlns:p14="http://schemas.microsoft.com/office/powerpoint/2010/main" val="3844030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476375"/>
            <a:ext cx="12192000" cy="3848100"/>
          </a:xfrm>
          <a:solidFill>
            <a:schemeClr val="accent3"/>
          </a:solidFill>
        </p:spPr>
        <p:txBody>
          <a:bodyPr anchor="t"/>
          <a:lstStyle>
            <a:lvl1pPr algn="ctr">
              <a:defRPr sz="6000">
                <a:latin typeface="Arial" panose="020B0604020202020204" pitchFamily="34" charset="0"/>
                <a:cs typeface="Arial" panose="020B0604020202020204" pitchFamily="34" charset="0"/>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pic>
        <p:nvPicPr>
          <p:cNvPr id="7" name="Picture 6" descr="Graphical user interface, text&#10;&#10;Description automatically generated with medium confidence">
            <a:extLst>
              <a:ext uri="{FF2B5EF4-FFF2-40B4-BE49-F238E27FC236}">
                <a16:creationId xmlns:a16="http://schemas.microsoft.com/office/drawing/2014/main" id="{FB13938E-763E-475A-BBF6-584432B3B9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81402" y="5419725"/>
            <a:ext cx="4834398" cy="1301750"/>
          </a:xfrm>
          <a:prstGeom prst="rect">
            <a:avLst/>
          </a:prstGeom>
        </p:spPr>
      </p:pic>
      <p:sp>
        <p:nvSpPr>
          <p:cNvPr id="8" name="Rectangle: Rounded Corners 7">
            <a:extLst>
              <a:ext uri="{FF2B5EF4-FFF2-40B4-BE49-F238E27FC236}">
                <a16:creationId xmlns:a16="http://schemas.microsoft.com/office/drawing/2014/main" id="{339C736E-6602-47C6-8D19-A17A66CC22D9}"/>
              </a:ext>
            </a:extLst>
          </p:cNvPr>
          <p:cNvSpPr/>
          <p:nvPr userDrawn="1"/>
        </p:nvSpPr>
        <p:spPr>
          <a:xfrm>
            <a:off x="0" y="538964"/>
            <a:ext cx="1800000" cy="4571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6CBC477E-E990-44B7-85A7-97569B98829C}"/>
              </a:ext>
            </a:extLst>
          </p:cNvPr>
          <p:cNvSpPr/>
          <p:nvPr userDrawn="1"/>
        </p:nvSpPr>
        <p:spPr>
          <a:xfrm>
            <a:off x="2078400" y="538964"/>
            <a:ext cx="1800000" cy="45719"/>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Rounded Corners 10">
            <a:extLst>
              <a:ext uri="{FF2B5EF4-FFF2-40B4-BE49-F238E27FC236}">
                <a16:creationId xmlns:a16="http://schemas.microsoft.com/office/drawing/2014/main" id="{AB8DF94B-698D-4F70-BE1F-EA3575FACD1A}"/>
              </a:ext>
            </a:extLst>
          </p:cNvPr>
          <p:cNvSpPr/>
          <p:nvPr userDrawn="1"/>
        </p:nvSpPr>
        <p:spPr>
          <a:xfrm>
            <a:off x="6235200" y="538964"/>
            <a:ext cx="1800000" cy="45719"/>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842524E3-EC6E-4338-987E-7F99AB0955F4}"/>
              </a:ext>
            </a:extLst>
          </p:cNvPr>
          <p:cNvSpPr/>
          <p:nvPr userDrawn="1"/>
        </p:nvSpPr>
        <p:spPr>
          <a:xfrm>
            <a:off x="8313600" y="538964"/>
            <a:ext cx="1800000" cy="4571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D7AD771D-123D-4142-B0EA-D25C812C0C1B}"/>
              </a:ext>
            </a:extLst>
          </p:cNvPr>
          <p:cNvSpPr/>
          <p:nvPr userDrawn="1"/>
        </p:nvSpPr>
        <p:spPr>
          <a:xfrm>
            <a:off x="10392000" y="538964"/>
            <a:ext cx="1800000" cy="45719"/>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5A5AC856-8126-4DB1-AEC5-B30A18E7AEA5}"/>
              </a:ext>
            </a:extLst>
          </p:cNvPr>
          <p:cNvSpPr/>
          <p:nvPr userDrawn="1"/>
        </p:nvSpPr>
        <p:spPr>
          <a:xfrm>
            <a:off x="4156800" y="538964"/>
            <a:ext cx="1800000" cy="4571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90049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E683C3-0AEB-4F68-ABC3-93117B14A80E}" type="datetimeFigureOut">
              <a:rPr lang="en-GB" smtClean="0"/>
              <a:t>03/01/2024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C44DD3-2C85-4166-A768-C40D272B1574}" type="slidenum">
              <a:rPr lang="en-GB" smtClean="0"/>
              <a:t>‹#›</a:t>
            </a:fld>
            <a:endParaRPr lang="en-GB"/>
          </a:p>
        </p:txBody>
      </p:sp>
    </p:spTree>
    <p:extLst>
      <p:ext uri="{BB962C8B-B14F-4D97-AF65-F5344CB8AC3E}">
        <p14:creationId xmlns:p14="http://schemas.microsoft.com/office/powerpoint/2010/main" val="101738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E683C3-0AEB-4F68-ABC3-93117B14A80E}" type="datetimeFigureOut">
              <a:rPr lang="en-GB" smtClean="0"/>
              <a:t>03/01/2024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C44DD3-2C85-4166-A768-C40D272B1574}" type="slidenum">
              <a:rPr lang="en-GB" smtClean="0"/>
              <a:t>‹#›</a:t>
            </a:fld>
            <a:endParaRPr lang="en-GB"/>
          </a:p>
        </p:txBody>
      </p:sp>
    </p:spTree>
    <p:extLst>
      <p:ext uri="{BB962C8B-B14F-4D97-AF65-F5344CB8AC3E}">
        <p14:creationId xmlns:p14="http://schemas.microsoft.com/office/powerpoint/2010/main" val="2850272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CFC44DD3-2C85-4166-A768-C40D272B1574}" type="slidenum">
              <a:rPr lang="en-GB" smtClean="0"/>
              <a:t>‹#›</a:t>
            </a:fld>
            <a:endParaRPr lang="en-GB"/>
          </a:p>
        </p:txBody>
      </p:sp>
      <p:pic>
        <p:nvPicPr>
          <p:cNvPr id="7" name="Picture 6" descr="Graphical user interface, text&#10;&#10;Description automatically generated with medium confidence">
            <a:extLst>
              <a:ext uri="{FF2B5EF4-FFF2-40B4-BE49-F238E27FC236}">
                <a16:creationId xmlns:a16="http://schemas.microsoft.com/office/drawing/2014/main" id="{6EEEDDF3-CB78-499A-A03C-957BD024FBF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82100" y="6101390"/>
            <a:ext cx="2809875" cy="756610"/>
          </a:xfrm>
          <a:prstGeom prst="rect">
            <a:avLst/>
          </a:prstGeom>
        </p:spPr>
      </p:pic>
      <p:sp>
        <p:nvSpPr>
          <p:cNvPr id="9" name="Rectangle 8">
            <a:extLst>
              <a:ext uri="{FF2B5EF4-FFF2-40B4-BE49-F238E27FC236}">
                <a16:creationId xmlns:a16="http://schemas.microsoft.com/office/drawing/2014/main" id="{5E5755CB-C186-4AA3-9D09-2DFC3438FDBC}"/>
              </a:ext>
            </a:extLst>
          </p:cNvPr>
          <p:cNvSpPr/>
          <p:nvPr userDrawn="1"/>
        </p:nvSpPr>
        <p:spPr>
          <a:xfrm>
            <a:off x="0" y="-22946"/>
            <a:ext cx="12192000" cy="1143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8372FC37-FCF5-4643-9077-0335DF90705C}"/>
              </a:ext>
            </a:extLst>
          </p:cNvPr>
          <p:cNvSpPr/>
          <p:nvPr userDrawn="1"/>
        </p:nvSpPr>
        <p:spPr>
          <a:xfrm>
            <a:off x="0" y="6053939"/>
            <a:ext cx="1800000" cy="4571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2427B378-B5CB-4169-AA56-23663ECED3C0}"/>
              </a:ext>
            </a:extLst>
          </p:cNvPr>
          <p:cNvSpPr/>
          <p:nvPr userDrawn="1"/>
        </p:nvSpPr>
        <p:spPr>
          <a:xfrm>
            <a:off x="2078400" y="6053939"/>
            <a:ext cx="1800000" cy="45719"/>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Rounded Corners 10">
            <a:extLst>
              <a:ext uri="{FF2B5EF4-FFF2-40B4-BE49-F238E27FC236}">
                <a16:creationId xmlns:a16="http://schemas.microsoft.com/office/drawing/2014/main" id="{3BE83E02-8F48-4417-86EF-078CE4A63CC0}"/>
              </a:ext>
            </a:extLst>
          </p:cNvPr>
          <p:cNvSpPr/>
          <p:nvPr userDrawn="1"/>
        </p:nvSpPr>
        <p:spPr>
          <a:xfrm>
            <a:off x="6235200" y="6053939"/>
            <a:ext cx="1800000" cy="45719"/>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09E3D2E8-F4AF-477C-ADBC-277F0145DEC7}"/>
              </a:ext>
            </a:extLst>
          </p:cNvPr>
          <p:cNvSpPr/>
          <p:nvPr userDrawn="1"/>
        </p:nvSpPr>
        <p:spPr>
          <a:xfrm>
            <a:off x="8313600" y="6053939"/>
            <a:ext cx="1800000" cy="4571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0909DE9E-DEF6-4B4C-96BA-294627713252}"/>
              </a:ext>
            </a:extLst>
          </p:cNvPr>
          <p:cNvSpPr/>
          <p:nvPr userDrawn="1"/>
        </p:nvSpPr>
        <p:spPr>
          <a:xfrm>
            <a:off x="10392000" y="6053939"/>
            <a:ext cx="1800000" cy="45719"/>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0655A804-B665-4D23-94F0-F88B04DEE00C}"/>
              </a:ext>
            </a:extLst>
          </p:cNvPr>
          <p:cNvSpPr/>
          <p:nvPr userDrawn="1"/>
        </p:nvSpPr>
        <p:spPr>
          <a:xfrm>
            <a:off x="4156800" y="6053939"/>
            <a:ext cx="1800000" cy="4571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43604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E683C3-0AEB-4F68-ABC3-93117B14A80E}" type="datetimeFigureOut">
              <a:rPr lang="en-GB" smtClean="0"/>
              <a:t>03/01/2024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C44DD3-2C85-4166-A768-C40D272B1574}" type="slidenum">
              <a:rPr lang="en-GB" smtClean="0"/>
              <a:t>‹#›</a:t>
            </a:fld>
            <a:endParaRPr lang="en-GB"/>
          </a:p>
        </p:txBody>
      </p:sp>
    </p:spTree>
    <p:extLst>
      <p:ext uri="{BB962C8B-B14F-4D97-AF65-F5344CB8AC3E}">
        <p14:creationId xmlns:p14="http://schemas.microsoft.com/office/powerpoint/2010/main" val="1149372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8E683C3-0AEB-4F68-ABC3-93117B14A80E}" type="datetimeFigureOut">
              <a:rPr lang="en-GB" smtClean="0"/>
              <a:t>03/01/2024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C44DD3-2C85-4166-A768-C40D272B1574}" type="slidenum">
              <a:rPr lang="en-GB" smtClean="0"/>
              <a:t>‹#›</a:t>
            </a:fld>
            <a:endParaRPr lang="en-GB"/>
          </a:p>
        </p:txBody>
      </p:sp>
    </p:spTree>
    <p:extLst>
      <p:ext uri="{BB962C8B-B14F-4D97-AF65-F5344CB8AC3E}">
        <p14:creationId xmlns:p14="http://schemas.microsoft.com/office/powerpoint/2010/main" val="1322062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8E683C3-0AEB-4F68-ABC3-93117B14A80E}" type="datetimeFigureOut">
              <a:rPr lang="en-GB" smtClean="0"/>
              <a:t>03/01/2024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FC44DD3-2C85-4166-A768-C40D272B1574}" type="slidenum">
              <a:rPr lang="en-GB" smtClean="0"/>
              <a:t>‹#›</a:t>
            </a:fld>
            <a:endParaRPr lang="en-GB"/>
          </a:p>
        </p:txBody>
      </p:sp>
    </p:spTree>
    <p:extLst>
      <p:ext uri="{BB962C8B-B14F-4D97-AF65-F5344CB8AC3E}">
        <p14:creationId xmlns:p14="http://schemas.microsoft.com/office/powerpoint/2010/main" val="3911828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8E683C3-0AEB-4F68-ABC3-93117B14A80E}" type="datetimeFigureOut">
              <a:rPr lang="en-GB" smtClean="0"/>
              <a:t>03/01/2024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FC44DD3-2C85-4166-A768-C40D272B1574}" type="slidenum">
              <a:rPr lang="en-GB" smtClean="0"/>
              <a:t>‹#›</a:t>
            </a:fld>
            <a:endParaRPr lang="en-GB"/>
          </a:p>
        </p:txBody>
      </p:sp>
    </p:spTree>
    <p:extLst>
      <p:ext uri="{BB962C8B-B14F-4D97-AF65-F5344CB8AC3E}">
        <p14:creationId xmlns:p14="http://schemas.microsoft.com/office/powerpoint/2010/main" val="1147136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683C3-0AEB-4F68-ABC3-93117B14A80E}" type="datetimeFigureOut">
              <a:rPr lang="en-GB" smtClean="0"/>
              <a:t>03/01/2024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FC44DD3-2C85-4166-A768-C40D272B1574}" type="slidenum">
              <a:rPr lang="en-GB" smtClean="0"/>
              <a:t>‹#›</a:t>
            </a:fld>
            <a:endParaRPr lang="en-GB"/>
          </a:p>
        </p:txBody>
      </p:sp>
    </p:spTree>
    <p:extLst>
      <p:ext uri="{BB962C8B-B14F-4D97-AF65-F5344CB8AC3E}">
        <p14:creationId xmlns:p14="http://schemas.microsoft.com/office/powerpoint/2010/main" val="2102553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E683C3-0AEB-4F68-ABC3-93117B14A80E}" type="datetimeFigureOut">
              <a:rPr lang="en-GB" smtClean="0"/>
              <a:t>03/01/2024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C44DD3-2C85-4166-A768-C40D272B1574}" type="slidenum">
              <a:rPr lang="en-GB" smtClean="0"/>
              <a:t>‹#›</a:t>
            </a:fld>
            <a:endParaRPr lang="en-GB"/>
          </a:p>
        </p:txBody>
      </p:sp>
    </p:spTree>
    <p:extLst>
      <p:ext uri="{BB962C8B-B14F-4D97-AF65-F5344CB8AC3E}">
        <p14:creationId xmlns:p14="http://schemas.microsoft.com/office/powerpoint/2010/main" val="2123827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E683C3-0AEB-4F68-ABC3-93117B14A80E}" type="datetimeFigureOut">
              <a:rPr lang="en-GB" smtClean="0"/>
              <a:t>03/01/2024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C44DD3-2C85-4166-A768-C40D272B1574}" type="slidenum">
              <a:rPr lang="en-GB" smtClean="0"/>
              <a:t>‹#›</a:t>
            </a:fld>
            <a:endParaRPr lang="en-GB"/>
          </a:p>
        </p:txBody>
      </p:sp>
    </p:spTree>
    <p:extLst>
      <p:ext uri="{BB962C8B-B14F-4D97-AF65-F5344CB8AC3E}">
        <p14:creationId xmlns:p14="http://schemas.microsoft.com/office/powerpoint/2010/main" val="4033109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E683C3-0AEB-4F68-ABC3-93117B14A80E}" type="datetimeFigureOut">
              <a:rPr lang="en-GB" smtClean="0"/>
              <a:t>03/01/2024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C44DD3-2C85-4166-A768-C40D272B1574}" type="slidenum">
              <a:rPr lang="en-GB" smtClean="0"/>
              <a:t>‹#›</a:t>
            </a:fld>
            <a:endParaRPr lang="en-GB"/>
          </a:p>
        </p:txBody>
      </p:sp>
    </p:spTree>
    <p:extLst>
      <p:ext uri="{BB962C8B-B14F-4D97-AF65-F5344CB8AC3E}">
        <p14:creationId xmlns:p14="http://schemas.microsoft.com/office/powerpoint/2010/main" val="394680340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56330-4A64-49B2-8652-405EBDD4CDB3}"/>
              </a:ext>
            </a:extLst>
          </p:cNvPr>
          <p:cNvSpPr>
            <a:spLocks noGrp="1"/>
          </p:cNvSpPr>
          <p:nvPr>
            <p:ph type="ctrTitle"/>
          </p:nvPr>
        </p:nvSpPr>
        <p:spPr>
          <a:xfrm>
            <a:off x="0" y="1425575"/>
            <a:ext cx="12192000" cy="3813175"/>
          </a:xfrm>
        </p:spPr>
        <p:txBody>
          <a:bodyPr>
            <a:normAutofit/>
          </a:bodyPr>
          <a:lstStyle/>
          <a:p>
            <a:r>
              <a:rPr lang="en-GB" sz="4000" dirty="0"/>
              <a:t>  </a:t>
            </a:r>
          </a:p>
        </p:txBody>
      </p:sp>
      <p:sp>
        <p:nvSpPr>
          <p:cNvPr id="4" name="Title 1">
            <a:extLst>
              <a:ext uri="{FF2B5EF4-FFF2-40B4-BE49-F238E27FC236}">
                <a16:creationId xmlns:a16="http://schemas.microsoft.com/office/drawing/2014/main" id="{534DD446-DAD0-3D1E-4AC0-EE2463116083}"/>
              </a:ext>
            </a:extLst>
          </p:cNvPr>
          <p:cNvSpPr txBox="1">
            <a:spLocks/>
          </p:cNvSpPr>
          <p:nvPr/>
        </p:nvSpPr>
        <p:spPr>
          <a:xfrm>
            <a:off x="1524000" y="1815802"/>
            <a:ext cx="9144000" cy="3331292"/>
          </a:xfrm>
          <a:prstGeom prst="rect">
            <a:avLst/>
          </a:prstGeom>
          <a:solidFill>
            <a:schemeClr val="accent3"/>
          </a:solidFill>
        </p:spPr>
        <p:txBody>
          <a:bodyPr vert="horz" lIns="91440" tIns="45720" rIns="91440" bIns="45720" rtlCol="0" anchor="t">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5100" b="0" i="0" u="none" strike="noStrike" kern="1200" cap="none" spc="0" normalizeH="0" baseline="0" noProof="0" dirty="0" smtClean="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5100" b="0" i="0" u="none" strike="noStrike" kern="1200" cap="none" spc="0" normalizeH="0" baseline="0" noProof="0" dirty="0" smtClean="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Harrow Winter Improvement</a:t>
            </a:r>
            <a:r>
              <a:rPr kumimoji="0" lang="en-GB" sz="5100" b="0" i="0" u="none" strike="noStrike" kern="1200" cap="none" spc="0" normalizeH="0" noProof="0" dirty="0" smtClean="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Plan </a:t>
            </a:r>
            <a:endParaRPr kumimoji="0" lang="en-GB" sz="5100" b="0" i="0" u="none" strike="noStrike" kern="1200" cap="none" spc="0" normalizeH="0" noProof="0" dirty="0" smtClean="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lang="en-GB" sz="5100" dirty="0">
              <a:solidFill>
                <a:prstClr val="white"/>
              </a:solidFill>
              <a:ea typeface="Times New Roman" panose="02020603050405020304" pitchFamily="18" charset="0"/>
            </a:endParaRP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5100" b="0" i="0" u="none" strike="noStrike" kern="1200" cap="none" spc="0" normalizeH="0" noProof="0" dirty="0" smtClean="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and System Pressures Metrics</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9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9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9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endParaRP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2900" b="0" i="0" u="none" strike="noStrike" kern="1200" cap="none" spc="0" normalizeH="0" baseline="0" noProof="0" dirty="0" smtClean="0">
                <a:ln>
                  <a:noFill/>
                </a:ln>
                <a:solidFill>
                  <a:prstClr val="white"/>
                </a:solidFill>
                <a:effectLst/>
                <a:uLnTx/>
                <a:uFillTx/>
                <a:latin typeface="Arial" panose="020B0604020202020204" pitchFamily="34" charset="0"/>
                <a:ea typeface="+mj-ea"/>
                <a:cs typeface="Arial" panose="020B0604020202020204" pitchFamily="34" charset="0"/>
              </a:rPr>
              <a:t>January 2024</a:t>
            </a:r>
            <a:endParaRPr kumimoji="0" lang="en-GB" sz="29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endParaRPr>
          </a:p>
        </p:txBody>
      </p:sp>
      <p:sp>
        <p:nvSpPr>
          <p:cNvPr id="5" name="Subtitle 2">
            <a:extLst>
              <a:ext uri="{FF2B5EF4-FFF2-40B4-BE49-F238E27FC236}">
                <a16:creationId xmlns:a16="http://schemas.microsoft.com/office/drawing/2014/main" id="{3E9B8F8F-D71F-11EA-7011-D4F5E185FC88}"/>
              </a:ext>
            </a:extLst>
          </p:cNvPr>
          <p:cNvSpPr txBox="1">
            <a:spLocks/>
          </p:cNvSpPr>
          <p:nvPr/>
        </p:nvSpPr>
        <p:spPr>
          <a:xfrm>
            <a:off x="1524000" y="3994448"/>
            <a:ext cx="9144000" cy="85377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02977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74205-DF0C-FA6A-31DC-992FC1B71DB3}"/>
              </a:ext>
            </a:extLst>
          </p:cNvPr>
          <p:cNvSpPr>
            <a:spLocks noGrp="1"/>
          </p:cNvSpPr>
          <p:nvPr>
            <p:ph type="title"/>
          </p:nvPr>
        </p:nvSpPr>
        <p:spPr>
          <a:xfrm>
            <a:off x="0" y="18255"/>
            <a:ext cx="10515600" cy="1325563"/>
          </a:xfrm>
        </p:spPr>
        <p:txBody>
          <a:bodyPr anchor="ctr">
            <a:normAutofit/>
          </a:bodyPr>
          <a:lstStyle/>
          <a:p>
            <a:r>
              <a:rPr lang="en-GB" sz="3000" b="1" dirty="0" smtClean="0"/>
              <a:t>Winter Improvement Plan</a:t>
            </a:r>
            <a:endParaRPr lang="en-GB" sz="3000" b="1" dirty="0"/>
          </a:p>
        </p:txBody>
      </p:sp>
      <p:sp>
        <p:nvSpPr>
          <p:cNvPr id="5" name="TextBox 4"/>
          <p:cNvSpPr txBox="1"/>
          <p:nvPr/>
        </p:nvSpPr>
        <p:spPr>
          <a:xfrm>
            <a:off x="88490" y="1215267"/>
            <a:ext cx="11963892" cy="2862322"/>
          </a:xfrm>
          <a:prstGeom prst="rect">
            <a:avLst/>
          </a:prstGeom>
          <a:noFill/>
        </p:spPr>
        <p:txBody>
          <a:bodyPr wrap="square" rtlCol="0">
            <a:spAutoFit/>
          </a:bodyPr>
          <a:lstStyle/>
          <a:p>
            <a:r>
              <a:rPr lang="en-GB" dirty="0" smtClean="0"/>
              <a:t>The action plan on the three following slides was developed by the Harrow Borough Based Partnership to prepare the system for the Winter Period.</a:t>
            </a:r>
          </a:p>
          <a:p>
            <a:endParaRPr lang="en-GB" dirty="0"/>
          </a:p>
          <a:p>
            <a:r>
              <a:rPr lang="en-GB" dirty="0" smtClean="0"/>
              <a:t>The planned actions aim to support the provision of high quality care in the community, the prevention of admission to hospital and safe and efficient discharge to the community once patients’ acute needs have been met.</a:t>
            </a:r>
          </a:p>
          <a:p>
            <a:endParaRPr lang="en-GB" dirty="0"/>
          </a:p>
          <a:p>
            <a:r>
              <a:rPr lang="en-GB" dirty="0" smtClean="0"/>
              <a:t>The actions that the system </a:t>
            </a:r>
            <a:r>
              <a:rPr lang="en-GB" dirty="0"/>
              <a:t>c</a:t>
            </a:r>
            <a:r>
              <a:rPr lang="en-GB" dirty="0" smtClean="0"/>
              <a:t>ommitted to complete in 2023 have been delivered and it is expected that those scheduled for January will also be completed as planned. </a:t>
            </a:r>
          </a:p>
          <a:p>
            <a:endParaRPr lang="en-GB" dirty="0"/>
          </a:p>
          <a:p>
            <a:endParaRPr lang="en-GB" dirty="0"/>
          </a:p>
        </p:txBody>
      </p:sp>
    </p:spTree>
    <p:extLst>
      <p:ext uri="{BB962C8B-B14F-4D97-AF65-F5344CB8AC3E}">
        <p14:creationId xmlns:p14="http://schemas.microsoft.com/office/powerpoint/2010/main" val="29823476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74205-DF0C-FA6A-31DC-992FC1B71DB3}"/>
              </a:ext>
            </a:extLst>
          </p:cNvPr>
          <p:cNvSpPr>
            <a:spLocks noGrp="1"/>
          </p:cNvSpPr>
          <p:nvPr>
            <p:ph type="title"/>
          </p:nvPr>
        </p:nvSpPr>
        <p:spPr>
          <a:xfrm>
            <a:off x="0" y="18255"/>
            <a:ext cx="10515600" cy="1325563"/>
          </a:xfrm>
        </p:spPr>
        <p:txBody>
          <a:bodyPr anchor="ctr">
            <a:normAutofit fontScale="90000"/>
          </a:bodyPr>
          <a:lstStyle/>
          <a:p>
            <a:r>
              <a:rPr lang="en-GB" sz="3000" b="1" dirty="0"/>
              <a:t/>
            </a:r>
            <a:br>
              <a:rPr lang="en-GB" sz="3000" b="1" dirty="0"/>
            </a:br>
            <a:r>
              <a:rPr lang="en-GB" sz="2800" b="1" dirty="0" smtClean="0"/>
              <a:t>Winter Improvement Plan Actions </a:t>
            </a:r>
            <a:r>
              <a:rPr lang="en-GB" sz="3000" b="1" dirty="0" smtClean="0"/>
              <a:t>(1/3)</a:t>
            </a:r>
            <a:r>
              <a:rPr lang="en-GB" sz="3000" b="1" dirty="0" smtClean="0"/>
              <a:t/>
            </a:r>
            <a:br>
              <a:rPr lang="en-GB" sz="3000" b="1" dirty="0" smtClean="0"/>
            </a:br>
            <a:endParaRPr lang="en-GB" sz="3000" b="1" dirty="0"/>
          </a:p>
        </p:txBody>
      </p:sp>
      <p:graphicFrame>
        <p:nvGraphicFramePr>
          <p:cNvPr id="4" name="Table 4">
            <a:extLst>
              <a:ext uri="{FF2B5EF4-FFF2-40B4-BE49-F238E27FC236}">
                <a16:creationId xmlns:a16="http://schemas.microsoft.com/office/drawing/2014/main" id="{8FEFD358-B48B-41D1-85A9-36966682E2BB}"/>
              </a:ext>
            </a:extLst>
          </p:cNvPr>
          <p:cNvGraphicFramePr>
            <a:graphicFrameLocks/>
          </p:cNvGraphicFramePr>
          <p:nvPr>
            <p:extLst>
              <p:ext uri="{D42A27DB-BD31-4B8C-83A1-F6EECF244321}">
                <p14:modId xmlns:p14="http://schemas.microsoft.com/office/powerpoint/2010/main" val="2438246185"/>
              </p:ext>
            </p:extLst>
          </p:nvPr>
        </p:nvGraphicFramePr>
        <p:xfrm>
          <a:off x="0" y="1132675"/>
          <a:ext cx="11773304" cy="4901919"/>
        </p:xfrm>
        <a:graphic>
          <a:graphicData uri="http://schemas.openxmlformats.org/drawingml/2006/table">
            <a:tbl>
              <a:tblPr firstRow="1" bandRow="1"/>
              <a:tblGrid>
                <a:gridCol w="2142236">
                  <a:extLst>
                    <a:ext uri="{9D8B030D-6E8A-4147-A177-3AD203B41FA5}">
                      <a16:colId xmlns:a16="http://schemas.microsoft.com/office/drawing/2014/main" val="4121994419"/>
                    </a:ext>
                  </a:extLst>
                </a:gridCol>
                <a:gridCol w="1704163">
                  <a:extLst>
                    <a:ext uri="{9D8B030D-6E8A-4147-A177-3AD203B41FA5}">
                      <a16:colId xmlns:a16="http://schemas.microsoft.com/office/drawing/2014/main" val="45911559"/>
                    </a:ext>
                  </a:extLst>
                </a:gridCol>
                <a:gridCol w="2808073">
                  <a:extLst>
                    <a:ext uri="{9D8B030D-6E8A-4147-A177-3AD203B41FA5}">
                      <a16:colId xmlns:a16="http://schemas.microsoft.com/office/drawing/2014/main" val="4125724413"/>
                    </a:ext>
                  </a:extLst>
                </a:gridCol>
                <a:gridCol w="1162173">
                  <a:extLst>
                    <a:ext uri="{9D8B030D-6E8A-4147-A177-3AD203B41FA5}">
                      <a16:colId xmlns:a16="http://schemas.microsoft.com/office/drawing/2014/main" val="1895155473"/>
                    </a:ext>
                  </a:extLst>
                </a:gridCol>
                <a:gridCol w="943897">
                  <a:extLst>
                    <a:ext uri="{9D8B030D-6E8A-4147-A177-3AD203B41FA5}">
                      <a16:colId xmlns:a16="http://schemas.microsoft.com/office/drawing/2014/main" val="851761193"/>
                    </a:ext>
                  </a:extLst>
                </a:gridCol>
                <a:gridCol w="1050085">
                  <a:extLst>
                    <a:ext uri="{9D8B030D-6E8A-4147-A177-3AD203B41FA5}">
                      <a16:colId xmlns:a16="http://schemas.microsoft.com/office/drawing/2014/main" val="1880084440"/>
                    </a:ext>
                  </a:extLst>
                </a:gridCol>
                <a:gridCol w="1055985">
                  <a:extLst>
                    <a:ext uri="{9D8B030D-6E8A-4147-A177-3AD203B41FA5}">
                      <a16:colId xmlns:a16="http://schemas.microsoft.com/office/drawing/2014/main" val="3615063421"/>
                    </a:ext>
                  </a:extLst>
                </a:gridCol>
                <a:gridCol w="906692">
                  <a:extLst>
                    <a:ext uri="{9D8B030D-6E8A-4147-A177-3AD203B41FA5}">
                      <a16:colId xmlns:a16="http://schemas.microsoft.com/office/drawing/2014/main" val="3758497161"/>
                    </a:ext>
                  </a:extLst>
                </a:gridCol>
              </a:tblGrid>
              <a:tr h="633245">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dirty="0"/>
                        <a:t>Action</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dirty="0" smtClean="0"/>
                        <a:t>Target impacted</a:t>
                      </a:r>
                      <a:endParaRPr lang="en-GB" dirty="0"/>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dirty="0" smtClean="0"/>
                        <a:t>Status</a:t>
                      </a:r>
                      <a:endParaRPr lang="en-GB" dirty="0"/>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dirty="0"/>
                        <a:t>30 </a:t>
                      </a:r>
                      <a:r>
                        <a:rPr lang="en-GB" dirty="0" smtClean="0"/>
                        <a:t>Nov</a:t>
                      </a:r>
                      <a:endParaRPr lang="en-GB" dirty="0"/>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dirty="0" smtClean="0"/>
                        <a:t>31</a:t>
                      </a:r>
                      <a:r>
                        <a:rPr lang="en-GB" baseline="30000" dirty="0" smtClean="0"/>
                        <a:t> </a:t>
                      </a:r>
                      <a:r>
                        <a:rPr lang="en-GB" dirty="0" smtClean="0"/>
                        <a:t>Dec</a:t>
                      </a:r>
                      <a:endParaRPr lang="en-GB" dirty="0"/>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dirty="0" smtClean="0"/>
                        <a:t>31</a:t>
                      </a:r>
                      <a:r>
                        <a:rPr lang="en-GB" baseline="0" dirty="0" smtClean="0"/>
                        <a:t> </a:t>
                      </a:r>
                      <a:r>
                        <a:rPr lang="en-GB" dirty="0" smtClean="0"/>
                        <a:t>Jan</a:t>
                      </a:r>
                      <a:endParaRPr lang="en-GB" dirty="0"/>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dirty="0" smtClean="0"/>
                        <a:t>28 Feb</a:t>
                      </a:r>
                      <a:endParaRPr lang="en-GB" dirty="0"/>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dirty="0" smtClean="0"/>
                        <a:t>31 Mar</a:t>
                      </a:r>
                      <a:endParaRPr lang="en-GB" dirty="0"/>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1175316333"/>
                  </a:ext>
                </a:extLst>
              </a:tr>
              <a:tr h="11760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b="0" dirty="0" smtClean="0">
                          <a:solidFill>
                            <a:schemeClr val="tx1"/>
                          </a:solidFill>
                          <a:latin typeface="+mn-lt"/>
                          <a:cs typeface="Arial" panose="020B0604020202020204" pitchFamily="34" charset="0"/>
                        </a:rPr>
                        <a:t>Implement Harrow Bridging</a:t>
                      </a:r>
                      <a:r>
                        <a:rPr lang="en-GB" sz="1200" b="0" baseline="0" dirty="0" smtClean="0">
                          <a:solidFill>
                            <a:schemeClr val="tx1"/>
                          </a:solidFill>
                          <a:latin typeface="+mn-lt"/>
                          <a:cs typeface="Arial" panose="020B0604020202020204" pitchFamily="34" charset="0"/>
                        </a:rPr>
                        <a:t> Service</a:t>
                      </a:r>
                      <a:endParaRPr lang="en-GB" sz="1200" b="0" dirty="0">
                        <a:solidFill>
                          <a:schemeClr val="tx1"/>
                        </a:solidFill>
                        <a:latin typeface="+mn-lt"/>
                        <a:cs typeface="Arial" panose="020B060402020202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b="0" dirty="0" smtClean="0">
                          <a:solidFill>
                            <a:schemeClr val="tx1"/>
                          </a:solidFill>
                          <a:latin typeface="+mn-lt"/>
                        </a:rPr>
                        <a:t>Reduce % of patients without C2R, not discharged </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71450" indent="-171450">
                        <a:buFont typeface="Arial" panose="020B0604020202020204" pitchFamily="34" charset="0"/>
                        <a:buChar char="•"/>
                      </a:pPr>
                      <a:r>
                        <a:rPr lang="en-GB" sz="1200" b="1" dirty="0" smtClean="0">
                          <a:solidFill>
                            <a:srgbClr val="00B050"/>
                          </a:solidFill>
                          <a:latin typeface="+mn-lt"/>
                        </a:rPr>
                        <a:t>Spec and procurement</a:t>
                      </a:r>
                      <a:r>
                        <a:rPr lang="en-GB" sz="1200" b="1" baseline="0" dirty="0" smtClean="0">
                          <a:solidFill>
                            <a:srgbClr val="00B050"/>
                          </a:solidFill>
                          <a:latin typeface="+mn-lt"/>
                        </a:rPr>
                        <a:t> </a:t>
                      </a:r>
                      <a:r>
                        <a:rPr lang="en-GB" sz="1200" b="1" dirty="0" smtClean="0">
                          <a:solidFill>
                            <a:srgbClr val="00B050"/>
                          </a:solidFill>
                          <a:latin typeface="+mn-lt"/>
                        </a:rPr>
                        <a:t>complete.</a:t>
                      </a:r>
                    </a:p>
                    <a:p>
                      <a:pPr marL="171450" indent="-171450">
                        <a:buFont typeface="Arial" panose="020B0604020202020204" pitchFamily="34" charset="0"/>
                        <a:buChar char="•"/>
                      </a:pPr>
                      <a:r>
                        <a:rPr lang="en-GB" sz="1200" b="1" dirty="0" smtClean="0">
                          <a:solidFill>
                            <a:srgbClr val="00B050"/>
                          </a:solidFill>
                          <a:latin typeface="+mn-lt"/>
                        </a:rPr>
                        <a:t>Service commenced 16/11/23</a:t>
                      </a:r>
                      <a:r>
                        <a:rPr lang="en-GB" sz="1200" b="1" dirty="0" smtClean="0">
                          <a:solidFill>
                            <a:srgbClr val="00B050"/>
                          </a:solidFill>
                          <a:latin typeface="+mn-lt"/>
                        </a:rPr>
                        <a:t>.</a:t>
                      </a:r>
                    </a:p>
                    <a:p>
                      <a:pPr marL="171450" indent="-171450">
                        <a:buFont typeface="Arial" panose="020B0604020202020204" pitchFamily="34" charset="0"/>
                        <a:buChar char="•"/>
                      </a:pPr>
                      <a:r>
                        <a:rPr lang="en-GB" sz="1200" b="1" dirty="0" smtClean="0">
                          <a:solidFill>
                            <a:srgbClr val="00B050"/>
                          </a:solidFill>
                          <a:latin typeface="+mn-lt"/>
                        </a:rPr>
                        <a:t>Service accepting all referrals from MDT but spare capacity – review of potential to manage wider cohort of patients.</a:t>
                      </a:r>
                      <a:endParaRPr lang="en-GB" sz="1200" b="1" dirty="0">
                        <a:solidFill>
                          <a:srgbClr val="00B050"/>
                        </a:solidFill>
                        <a:latin typeface="+mn-lt"/>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b="1" dirty="0" smtClean="0">
                          <a:solidFill>
                            <a:srgbClr val="00B050"/>
                          </a:solidFill>
                          <a:latin typeface="+mn-lt"/>
                        </a:rPr>
                        <a:t>Commenced</a:t>
                      </a:r>
                      <a:endParaRPr lang="en-GB" sz="1200" b="1" dirty="0">
                        <a:solidFill>
                          <a:srgbClr val="00B050"/>
                        </a:solidFill>
                        <a:latin typeface="+mn-lt"/>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endParaRPr lang="en-GB" sz="1200" dirty="0" smtClean="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2839349260"/>
                  </a:ext>
                </a:extLst>
              </a:tr>
              <a:tr h="48832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algn="l" defTabSz="914377" rtl="0" eaLnBrk="1" latinLnBrk="0" hangingPunct="1"/>
                      <a:r>
                        <a:rPr lang="en-GB" sz="1200" b="0" kern="1200" dirty="0" smtClean="0">
                          <a:solidFill>
                            <a:schemeClr val="tx1"/>
                          </a:solidFill>
                          <a:latin typeface="+mn-lt"/>
                          <a:ea typeface="+mn-ea"/>
                          <a:cs typeface="+mn-cs"/>
                        </a:rPr>
                        <a:t>Harrow Multi-Agency Admission Avoidance Summit</a:t>
                      </a:r>
                      <a:endParaRPr lang="en-GB" sz="1200" b="0" kern="1200" dirty="0">
                        <a:solidFill>
                          <a:schemeClr val="tx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algn="l" defTabSz="914377" rtl="0" eaLnBrk="1" latinLnBrk="0" hangingPunct="1"/>
                      <a:r>
                        <a:rPr lang="en-GB" sz="1200" b="0" kern="1200" dirty="0" smtClean="0">
                          <a:solidFill>
                            <a:schemeClr val="tx1"/>
                          </a:solidFill>
                          <a:latin typeface="+mn-lt"/>
                          <a:ea typeface="+mn-ea"/>
                          <a:cs typeface="+mn-cs"/>
                        </a:rPr>
                        <a:t>Reduce ASC NEL admissions</a:t>
                      </a:r>
                      <a:endParaRPr lang="en-GB" sz="1200" b="0" kern="1200" dirty="0">
                        <a:solidFill>
                          <a:schemeClr val="tx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b="1" dirty="0" smtClean="0">
                          <a:solidFill>
                            <a:srgbClr val="00B050"/>
                          </a:solidFill>
                          <a:latin typeface="+mn-lt"/>
                        </a:rPr>
                        <a:t>Multi-agency summit took</a:t>
                      </a:r>
                      <a:r>
                        <a:rPr lang="en-GB" sz="1200" b="1" baseline="0" dirty="0" smtClean="0">
                          <a:solidFill>
                            <a:srgbClr val="00B050"/>
                          </a:solidFill>
                          <a:latin typeface="+mn-lt"/>
                        </a:rPr>
                        <a:t> </a:t>
                      </a:r>
                      <a:r>
                        <a:rPr lang="en-GB" sz="1200" b="1" dirty="0" smtClean="0">
                          <a:solidFill>
                            <a:srgbClr val="00B050"/>
                          </a:solidFill>
                          <a:latin typeface="+mn-lt"/>
                        </a:rPr>
                        <a:t>place 09/11/23.</a:t>
                      </a:r>
                      <a:endParaRPr lang="en-GB" sz="1200" b="1" dirty="0">
                        <a:solidFill>
                          <a:srgbClr val="00B050"/>
                        </a:solidFill>
                        <a:latin typeface="+mn-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b="1" dirty="0" smtClean="0">
                          <a:solidFill>
                            <a:srgbClr val="00B050"/>
                          </a:solidFill>
                          <a:latin typeface="+mn-lt"/>
                        </a:rPr>
                        <a:t>Action</a:t>
                      </a:r>
                      <a:r>
                        <a:rPr lang="en-GB" sz="1200" b="1" baseline="0" dirty="0" smtClean="0">
                          <a:solidFill>
                            <a:srgbClr val="00B050"/>
                          </a:solidFill>
                          <a:latin typeface="+mn-lt"/>
                        </a:rPr>
                        <a:t> plan agreed.</a:t>
                      </a:r>
                      <a:endParaRPr lang="en-GB" sz="1200" b="1" dirty="0">
                        <a:solidFill>
                          <a:srgbClr val="00B050"/>
                        </a:solidFill>
                        <a:latin typeface="+mn-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endParaRPr lang="en-GB" sz="1200" dirty="0" smtClean="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3480558297"/>
                  </a:ext>
                </a:extLst>
              </a:tr>
              <a:tr h="68985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b="0" dirty="0" smtClean="0">
                          <a:solidFill>
                            <a:schemeClr val="tx1"/>
                          </a:solidFill>
                          <a:latin typeface="+mn-lt"/>
                          <a:cs typeface="Arial" panose="020B0604020202020204" pitchFamily="34" charset="0"/>
                        </a:rPr>
                        <a:t>Action plan to improve</a:t>
                      </a:r>
                      <a:r>
                        <a:rPr lang="en-GB" sz="1200" b="0" baseline="0" dirty="0" smtClean="0">
                          <a:solidFill>
                            <a:schemeClr val="tx1"/>
                          </a:solidFill>
                          <a:latin typeface="+mn-lt"/>
                          <a:cs typeface="Arial" panose="020B0604020202020204" pitchFamily="34" charset="0"/>
                        </a:rPr>
                        <a:t> review of children attending hospital due to asthma</a:t>
                      </a:r>
                      <a:endParaRPr lang="en-GB" sz="1200" b="0" dirty="0">
                        <a:solidFill>
                          <a:schemeClr val="tx1"/>
                        </a:solidFill>
                        <a:latin typeface="+mn-lt"/>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algn="l" defTabSz="914377" rtl="0" eaLnBrk="1" latinLnBrk="0" hangingPunct="1"/>
                      <a:r>
                        <a:rPr lang="en-GB" sz="1200" b="0" kern="1200" dirty="0" smtClean="0">
                          <a:solidFill>
                            <a:schemeClr val="tx1"/>
                          </a:solidFill>
                          <a:latin typeface="+mn-lt"/>
                          <a:ea typeface="+mn-ea"/>
                          <a:cs typeface="+mn-cs"/>
                        </a:rPr>
                        <a:t>Reduce ASC NEL admissions</a:t>
                      </a:r>
                      <a:endParaRPr lang="en-GB" sz="1200" b="0" kern="1200" dirty="0">
                        <a:solidFill>
                          <a:schemeClr val="tx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b="1" dirty="0" smtClean="0">
                          <a:solidFill>
                            <a:srgbClr val="00B050"/>
                          </a:solidFill>
                          <a:latin typeface="+mn-lt"/>
                        </a:rPr>
                        <a:t>Task and</a:t>
                      </a:r>
                      <a:r>
                        <a:rPr lang="en-GB" sz="1200" b="1" baseline="0" dirty="0" smtClean="0">
                          <a:solidFill>
                            <a:srgbClr val="00B050"/>
                          </a:solidFill>
                          <a:latin typeface="+mn-lt"/>
                        </a:rPr>
                        <a:t> finish group established.</a:t>
                      </a:r>
                    </a:p>
                    <a:p>
                      <a:r>
                        <a:rPr lang="en-GB" sz="1200" b="1" baseline="0" dirty="0" smtClean="0">
                          <a:solidFill>
                            <a:srgbClr val="00B050"/>
                          </a:solidFill>
                          <a:latin typeface="+mn-lt"/>
                        </a:rPr>
                        <a:t>Data analysis complete.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b="1" dirty="0" smtClean="0">
                          <a:solidFill>
                            <a:srgbClr val="00B050"/>
                          </a:solidFill>
                          <a:latin typeface="+mn-lt"/>
                        </a:rPr>
                        <a:t>Action</a:t>
                      </a:r>
                      <a:r>
                        <a:rPr lang="en-GB" sz="1200" b="1" baseline="0" dirty="0" smtClean="0">
                          <a:solidFill>
                            <a:srgbClr val="00B050"/>
                          </a:solidFill>
                          <a:latin typeface="+mn-lt"/>
                        </a:rPr>
                        <a:t> plan agreed.</a:t>
                      </a:r>
                      <a:endParaRPr lang="en-GB" sz="1200" b="1" dirty="0">
                        <a:solidFill>
                          <a:srgbClr val="00B050"/>
                        </a:solidFill>
                        <a:latin typeface="+mn-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endParaRPr lang="en-GB" sz="1200" dirty="0" smtClean="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714265606"/>
                  </a:ext>
                </a:extLst>
              </a:tr>
              <a:tr h="85091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b="0" dirty="0" smtClean="0">
                          <a:solidFill>
                            <a:schemeClr val="tx1"/>
                          </a:solidFill>
                          <a:latin typeface="+mn-lt"/>
                          <a:cs typeface="Arial" panose="020B0604020202020204" pitchFamily="34" charset="0"/>
                        </a:rPr>
                        <a:t>Implement local escalation processes for discharge delays as described in the winter plan</a:t>
                      </a:r>
                      <a:endParaRPr lang="en-GB" sz="1200" b="0" dirty="0">
                        <a:solidFill>
                          <a:schemeClr val="tx1"/>
                        </a:solidFill>
                        <a:latin typeface="+mn-lt"/>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b="0" dirty="0" smtClean="0">
                          <a:solidFill>
                            <a:schemeClr val="tx1"/>
                          </a:solidFill>
                          <a:latin typeface="+mn-lt"/>
                        </a:rPr>
                        <a:t>Reduce % of patients without C2R, not discharged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71450" indent="-171450">
                        <a:buFont typeface="Arial" panose="020B0604020202020204" pitchFamily="34" charset="0"/>
                        <a:buChar char="•"/>
                      </a:pPr>
                      <a:r>
                        <a:rPr lang="en-GB" sz="1200" b="1" dirty="0" smtClean="0">
                          <a:solidFill>
                            <a:srgbClr val="00B050"/>
                          </a:solidFill>
                          <a:latin typeface="+mn-lt"/>
                        </a:rPr>
                        <a:t>Twice daily Discharge Hub / ASC MDTs established</a:t>
                      </a:r>
                      <a:r>
                        <a:rPr lang="en-GB" sz="1200" b="1" baseline="0" dirty="0" smtClean="0">
                          <a:solidFill>
                            <a:srgbClr val="00B050"/>
                          </a:solidFill>
                          <a:latin typeface="+mn-lt"/>
                        </a:rPr>
                        <a:t> </a:t>
                      </a:r>
                      <a:r>
                        <a:rPr lang="en-GB" sz="1200" b="1" dirty="0" smtClean="0">
                          <a:solidFill>
                            <a:srgbClr val="00B050"/>
                          </a:solidFill>
                          <a:latin typeface="+mn-lt"/>
                        </a:rPr>
                        <a:t>09/10/23.</a:t>
                      </a:r>
                    </a:p>
                    <a:p>
                      <a:pPr marL="171450" indent="-171450">
                        <a:buFont typeface="Arial" panose="020B0604020202020204" pitchFamily="34" charset="0"/>
                        <a:buChar char="•"/>
                      </a:pPr>
                      <a:r>
                        <a:rPr lang="en-GB" sz="1200" b="1" dirty="0" smtClean="0">
                          <a:solidFill>
                            <a:srgbClr val="00B050"/>
                          </a:solidFill>
                          <a:latin typeface="+mn-lt"/>
                        </a:rPr>
                        <a:t>Three times weekly PL DTOC reporting to Partnership Leaders,</a:t>
                      </a:r>
                      <a:endParaRPr lang="en-GB" sz="1200" b="1" dirty="0">
                        <a:solidFill>
                          <a:srgbClr val="00B050"/>
                        </a:solidFill>
                        <a:latin typeface="+mn-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b="1" dirty="0" smtClean="0">
                          <a:solidFill>
                            <a:srgbClr val="00B050"/>
                          </a:solidFill>
                          <a:latin typeface="+mn-lt"/>
                        </a:rPr>
                        <a:t>In place</a:t>
                      </a:r>
                      <a:endParaRPr lang="en-GB" sz="1200" b="1" dirty="0">
                        <a:solidFill>
                          <a:srgbClr val="00B050"/>
                        </a:solidFill>
                        <a:latin typeface="+mn-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endParaRPr lang="en-GB" sz="1200" dirty="0" smtClean="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3853758220"/>
                  </a:ext>
                </a:extLst>
              </a:tr>
              <a:tr h="104402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algn="l" defTabSz="914377" rtl="0" eaLnBrk="1" latinLnBrk="0" hangingPunct="1"/>
                      <a:r>
                        <a:rPr lang="en-GB" sz="1200" b="0" kern="1200" dirty="0" smtClean="0">
                          <a:solidFill>
                            <a:schemeClr val="tx1"/>
                          </a:solidFill>
                          <a:latin typeface="+mn-lt"/>
                          <a:ea typeface="+mn-ea"/>
                          <a:cs typeface="+mn-cs"/>
                        </a:rPr>
                        <a:t>Launch ‘Radar’ function</a:t>
                      </a:r>
                      <a:r>
                        <a:rPr lang="en-GB" sz="1200" b="0" kern="1200" baseline="0" dirty="0" smtClean="0">
                          <a:solidFill>
                            <a:schemeClr val="tx1"/>
                          </a:solidFill>
                          <a:latin typeface="+mn-lt"/>
                          <a:ea typeface="+mn-ea"/>
                          <a:cs typeface="+mn-cs"/>
                        </a:rPr>
                        <a:t> of Harrow </a:t>
                      </a:r>
                      <a:r>
                        <a:rPr lang="en-GB" sz="1200" b="0" kern="1200" dirty="0" smtClean="0">
                          <a:solidFill>
                            <a:schemeClr val="tx1"/>
                          </a:solidFill>
                          <a:latin typeface="+mn-lt"/>
                          <a:ea typeface="+mn-ea"/>
                          <a:cs typeface="+mn-cs"/>
                        </a:rPr>
                        <a:t>Frailty Dashboard</a:t>
                      </a:r>
                      <a:r>
                        <a:rPr lang="en-GB" sz="1200" b="0" kern="1200" baseline="0" dirty="0" smtClean="0">
                          <a:solidFill>
                            <a:schemeClr val="tx1"/>
                          </a:solidFill>
                          <a:latin typeface="+mn-lt"/>
                          <a:ea typeface="+mn-ea"/>
                          <a:cs typeface="+mn-cs"/>
                        </a:rPr>
                        <a:t> to identify rising risk patients </a:t>
                      </a:r>
                      <a:endParaRPr lang="en-GB" sz="1200" b="0" kern="1200" dirty="0">
                        <a:solidFill>
                          <a:schemeClr val="tx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algn="l" defTabSz="914377" rtl="0" eaLnBrk="1" latinLnBrk="0" hangingPunct="1"/>
                      <a:r>
                        <a:rPr lang="en-GB" sz="1200" b="0" kern="1200" dirty="0" smtClean="0">
                          <a:solidFill>
                            <a:schemeClr val="tx1"/>
                          </a:solidFill>
                          <a:latin typeface="+mn-lt"/>
                          <a:ea typeface="+mn-ea"/>
                          <a:cs typeface="+mn-cs"/>
                        </a:rPr>
                        <a:t>Reduce ASC NEL </a:t>
                      </a:r>
                      <a:r>
                        <a:rPr lang="en-GB" sz="1200" b="0" kern="1200" dirty="0" smtClean="0">
                          <a:solidFill>
                            <a:schemeClr val="tx1"/>
                          </a:solidFill>
                          <a:latin typeface="+mn-lt"/>
                          <a:ea typeface="+mn-ea"/>
                          <a:cs typeface="+mn-cs"/>
                        </a:rPr>
                        <a:t>admissions </a:t>
                      </a:r>
                      <a:endParaRPr lang="en-GB" sz="1200" b="0" kern="1200" dirty="0">
                        <a:solidFill>
                          <a:schemeClr val="tx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b="1" dirty="0" smtClean="0">
                          <a:solidFill>
                            <a:srgbClr val="00B050"/>
                          </a:solidFill>
                          <a:latin typeface="+mn-lt"/>
                        </a:rPr>
                        <a:t>Risk stratification radar launched 02/11</a:t>
                      </a:r>
                      <a:r>
                        <a:rPr lang="en-GB" sz="1200" b="1" baseline="0" dirty="0" smtClean="0">
                          <a:solidFill>
                            <a:srgbClr val="00B050"/>
                          </a:solidFill>
                          <a:latin typeface="+mn-lt"/>
                        </a:rPr>
                        <a:t> for use by primary care to identify patients with rising risk of deterioration.</a:t>
                      </a:r>
                      <a:endParaRPr lang="en-GB" sz="1200" b="1" dirty="0">
                        <a:solidFill>
                          <a:srgbClr val="00B050"/>
                        </a:solidFill>
                        <a:latin typeface="+mn-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algn="l" defTabSz="914377" rtl="0" eaLnBrk="1" latinLnBrk="0" hangingPunct="1"/>
                      <a:r>
                        <a:rPr lang="en-GB" sz="1200" b="1" kern="1200" dirty="0" smtClean="0">
                          <a:solidFill>
                            <a:srgbClr val="00B050"/>
                          </a:solidFill>
                          <a:latin typeface="+mn-lt"/>
                          <a:ea typeface="+mn-ea"/>
                          <a:cs typeface="+mn-cs"/>
                        </a:rPr>
                        <a:t>Complete</a:t>
                      </a:r>
                      <a:endParaRPr lang="en-GB" sz="1200" b="1" kern="1200" dirty="0">
                        <a:solidFill>
                          <a:srgbClr val="00B050"/>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2447435208"/>
                  </a:ext>
                </a:extLst>
              </a:tr>
            </a:tbl>
          </a:graphicData>
        </a:graphic>
      </p:graphicFrame>
    </p:spTree>
    <p:extLst>
      <p:ext uri="{BB962C8B-B14F-4D97-AF65-F5344CB8AC3E}">
        <p14:creationId xmlns:p14="http://schemas.microsoft.com/office/powerpoint/2010/main" val="1851461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74205-DF0C-FA6A-31DC-992FC1B71DB3}"/>
              </a:ext>
            </a:extLst>
          </p:cNvPr>
          <p:cNvSpPr>
            <a:spLocks noGrp="1"/>
          </p:cNvSpPr>
          <p:nvPr>
            <p:ph type="title"/>
          </p:nvPr>
        </p:nvSpPr>
        <p:spPr>
          <a:xfrm>
            <a:off x="0" y="18255"/>
            <a:ext cx="10515600" cy="1325563"/>
          </a:xfrm>
        </p:spPr>
        <p:txBody>
          <a:bodyPr anchor="ctr">
            <a:normAutofit fontScale="90000"/>
          </a:bodyPr>
          <a:lstStyle/>
          <a:p>
            <a:r>
              <a:rPr lang="en-GB" sz="3000" b="1" dirty="0" smtClean="0"/>
              <a:t/>
            </a:r>
            <a:br>
              <a:rPr lang="en-GB" sz="3000" b="1" dirty="0" smtClean="0"/>
            </a:br>
            <a:r>
              <a:rPr lang="en-GB" sz="3200" b="1" dirty="0"/>
              <a:t>Winter Improvement Plan Actions </a:t>
            </a:r>
            <a:r>
              <a:rPr lang="en-GB" sz="3600" b="1" dirty="0" smtClean="0"/>
              <a:t>(2/3</a:t>
            </a:r>
            <a:r>
              <a:rPr lang="en-GB" sz="3600" b="1" dirty="0"/>
              <a:t>)</a:t>
            </a:r>
            <a:br>
              <a:rPr lang="en-GB" sz="3600" b="1" dirty="0"/>
            </a:br>
            <a:endParaRPr lang="en-GB" sz="3000" b="1" dirty="0"/>
          </a:p>
        </p:txBody>
      </p:sp>
      <p:graphicFrame>
        <p:nvGraphicFramePr>
          <p:cNvPr id="3" name="Table 4">
            <a:extLst>
              <a:ext uri="{FF2B5EF4-FFF2-40B4-BE49-F238E27FC236}">
                <a16:creationId xmlns:a16="http://schemas.microsoft.com/office/drawing/2014/main" id="{8FEFD358-B48B-41D1-85A9-36966682E2BB}"/>
              </a:ext>
            </a:extLst>
          </p:cNvPr>
          <p:cNvGraphicFramePr>
            <a:graphicFrameLocks/>
          </p:cNvGraphicFramePr>
          <p:nvPr>
            <p:extLst>
              <p:ext uri="{D42A27DB-BD31-4B8C-83A1-F6EECF244321}">
                <p14:modId xmlns:p14="http://schemas.microsoft.com/office/powerpoint/2010/main" val="3560773589"/>
              </p:ext>
            </p:extLst>
          </p:nvPr>
        </p:nvGraphicFramePr>
        <p:xfrm>
          <a:off x="-1" y="1103179"/>
          <a:ext cx="12192002" cy="4948981"/>
        </p:xfrm>
        <a:graphic>
          <a:graphicData uri="http://schemas.openxmlformats.org/drawingml/2006/table">
            <a:tbl>
              <a:tblPr firstRow="1" bandRow="1"/>
              <a:tblGrid>
                <a:gridCol w="2459063">
                  <a:extLst>
                    <a:ext uri="{9D8B030D-6E8A-4147-A177-3AD203B41FA5}">
                      <a16:colId xmlns:a16="http://schemas.microsoft.com/office/drawing/2014/main" val="4121994419"/>
                    </a:ext>
                  </a:extLst>
                </a:gridCol>
                <a:gridCol w="2562387">
                  <a:extLst>
                    <a:ext uri="{9D8B030D-6E8A-4147-A177-3AD203B41FA5}">
                      <a16:colId xmlns:a16="http://schemas.microsoft.com/office/drawing/2014/main" val="45911559"/>
                    </a:ext>
                  </a:extLst>
                </a:gridCol>
                <a:gridCol w="2124514">
                  <a:extLst>
                    <a:ext uri="{9D8B030D-6E8A-4147-A177-3AD203B41FA5}">
                      <a16:colId xmlns:a16="http://schemas.microsoft.com/office/drawing/2014/main" val="4125724413"/>
                    </a:ext>
                  </a:extLst>
                </a:gridCol>
                <a:gridCol w="1266517">
                  <a:extLst>
                    <a:ext uri="{9D8B030D-6E8A-4147-A177-3AD203B41FA5}">
                      <a16:colId xmlns:a16="http://schemas.microsoft.com/office/drawing/2014/main" val="1895155473"/>
                    </a:ext>
                  </a:extLst>
                </a:gridCol>
                <a:gridCol w="1299789">
                  <a:extLst>
                    <a:ext uri="{9D8B030D-6E8A-4147-A177-3AD203B41FA5}">
                      <a16:colId xmlns:a16="http://schemas.microsoft.com/office/drawing/2014/main" val="851761193"/>
                    </a:ext>
                  </a:extLst>
                </a:gridCol>
                <a:gridCol w="1239866">
                  <a:extLst>
                    <a:ext uri="{9D8B030D-6E8A-4147-A177-3AD203B41FA5}">
                      <a16:colId xmlns:a16="http://schemas.microsoft.com/office/drawing/2014/main" val="1880084440"/>
                    </a:ext>
                  </a:extLst>
                </a:gridCol>
                <a:gridCol w="1239866">
                  <a:extLst>
                    <a:ext uri="{9D8B030D-6E8A-4147-A177-3AD203B41FA5}">
                      <a16:colId xmlns:a16="http://schemas.microsoft.com/office/drawing/2014/main" val="3615063421"/>
                    </a:ext>
                  </a:extLst>
                </a:gridCol>
              </a:tblGrid>
              <a:tr h="923637">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dirty="0"/>
                        <a:t>Action</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dirty="0" smtClean="0"/>
                        <a:t>Target impacted</a:t>
                      </a:r>
                      <a:endParaRPr lang="en-GB" dirty="0"/>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dirty="0"/>
                        <a:t>31 October</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dirty="0"/>
                        <a:t>30 November</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dirty="0" smtClean="0"/>
                        <a:t>31</a:t>
                      </a:r>
                      <a:r>
                        <a:rPr lang="en-GB" baseline="30000" dirty="0" smtClean="0"/>
                        <a:t> </a:t>
                      </a:r>
                      <a:r>
                        <a:rPr lang="en-GB" dirty="0" smtClean="0"/>
                        <a:t>December</a:t>
                      </a:r>
                      <a:endParaRPr lang="en-GB" dirty="0"/>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dirty="0" smtClean="0"/>
                        <a:t>31</a:t>
                      </a:r>
                      <a:r>
                        <a:rPr lang="en-GB" baseline="0" dirty="0" smtClean="0"/>
                        <a:t> </a:t>
                      </a:r>
                      <a:r>
                        <a:rPr lang="en-GB" dirty="0" smtClean="0"/>
                        <a:t>January</a:t>
                      </a:r>
                      <a:endParaRPr lang="en-GB" dirty="0"/>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dirty="0" smtClean="0"/>
                        <a:t>28 February</a:t>
                      </a:r>
                      <a:endParaRPr lang="en-GB" dirty="0"/>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1175316333"/>
                  </a:ext>
                </a:extLst>
              </a:tr>
              <a:tr h="64559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b="0" dirty="0" smtClean="0">
                          <a:solidFill>
                            <a:schemeClr val="tx1"/>
                          </a:solidFill>
                          <a:latin typeface="+mn-lt"/>
                          <a:cs typeface="Arial" panose="020B0604020202020204" pitchFamily="34" charset="0"/>
                        </a:rPr>
                        <a:t>Implement 2023/24 winter wellness scheme: Deliver Make Every Contact Count winter programme</a:t>
                      </a:r>
                      <a:endParaRPr lang="en-GB" sz="1200" b="0" dirty="0">
                        <a:solidFill>
                          <a:schemeClr val="tx1"/>
                        </a:solidFill>
                        <a:latin typeface="+mn-lt"/>
                        <a:cs typeface="Arial" panose="020B060402020202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b="0" dirty="0" smtClean="0">
                          <a:solidFill>
                            <a:schemeClr val="tx1"/>
                          </a:solidFill>
                          <a:latin typeface="+mn-lt"/>
                        </a:rPr>
                        <a:t>Reduce ASC NEL admissions</a:t>
                      </a:r>
                      <a:endParaRPr lang="en-GB" sz="1200" b="0" dirty="0">
                        <a:solidFill>
                          <a:schemeClr val="tx1"/>
                        </a:solidFill>
                        <a:latin typeface="+mn-lt"/>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algn="l" defTabSz="914377" rtl="0" eaLnBrk="1" latinLnBrk="0" hangingPunct="1"/>
                      <a:r>
                        <a:rPr lang="en-GB" sz="1200" b="1" kern="1200" dirty="0" smtClean="0">
                          <a:solidFill>
                            <a:srgbClr val="00B050"/>
                          </a:solidFill>
                          <a:latin typeface="+mn-lt"/>
                          <a:ea typeface="+mn-ea"/>
                          <a:cs typeface="+mn-cs"/>
                        </a:rPr>
                        <a:t>Public Health and Voluntary Action Harrow training programme started</a:t>
                      </a:r>
                      <a:r>
                        <a:rPr lang="en-GB" sz="1200" b="1" kern="1200" baseline="0" dirty="0" smtClean="0">
                          <a:solidFill>
                            <a:srgbClr val="00B050"/>
                          </a:solidFill>
                          <a:latin typeface="+mn-lt"/>
                          <a:ea typeface="+mn-ea"/>
                          <a:cs typeface="+mn-cs"/>
                        </a:rPr>
                        <a:t> </a:t>
                      </a:r>
                      <a:r>
                        <a:rPr lang="en-GB" sz="1200" b="1" kern="1200" dirty="0" smtClean="0">
                          <a:solidFill>
                            <a:srgbClr val="00B050"/>
                          </a:solidFill>
                          <a:latin typeface="+mn-lt"/>
                          <a:ea typeface="+mn-ea"/>
                          <a:cs typeface="+mn-cs"/>
                        </a:rPr>
                        <a:t>06/11</a:t>
                      </a:r>
                      <a:endParaRPr lang="en-GB" sz="1200" b="1" kern="1200" dirty="0">
                        <a:solidFill>
                          <a:srgbClr val="00B050"/>
                        </a:solidFill>
                        <a:latin typeface="+mn-lt"/>
                        <a:ea typeface="+mn-ea"/>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b="1" dirty="0" smtClean="0">
                          <a:solidFill>
                            <a:srgbClr val="00B050"/>
                          </a:solidFill>
                          <a:latin typeface="+mn-lt"/>
                        </a:rPr>
                        <a:t>Ongoing</a:t>
                      </a:r>
                      <a:endParaRPr lang="en-GB" sz="1200" b="1" dirty="0">
                        <a:solidFill>
                          <a:srgbClr val="00B050"/>
                        </a:solidFill>
                        <a:latin typeface="+mn-lt"/>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855922290"/>
                  </a:ext>
                </a:extLst>
              </a:tr>
              <a:tr h="49440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b="0" dirty="0" smtClean="0">
                          <a:solidFill>
                            <a:schemeClr val="tx1"/>
                          </a:solidFill>
                          <a:latin typeface="+mn-lt"/>
                          <a:cs typeface="Arial" panose="020B0604020202020204" pitchFamily="34" charset="0"/>
                        </a:rPr>
                        <a:t>Review</a:t>
                      </a:r>
                      <a:r>
                        <a:rPr lang="en-GB" sz="1200" b="0" baseline="0" dirty="0" smtClean="0">
                          <a:solidFill>
                            <a:schemeClr val="tx1"/>
                          </a:solidFill>
                          <a:latin typeface="+mn-lt"/>
                          <a:cs typeface="Arial" panose="020B0604020202020204" pitchFamily="34" charset="0"/>
                        </a:rPr>
                        <a:t> pathway for </a:t>
                      </a:r>
                      <a:r>
                        <a:rPr lang="en-GB" sz="1200" b="0" dirty="0" smtClean="0">
                          <a:solidFill>
                            <a:schemeClr val="tx1"/>
                          </a:solidFill>
                          <a:latin typeface="+mn-lt"/>
                          <a:cs typeface="Arial" panose="020B0604020202020204" pitchFamily="34" charset="0"/>
                        </a:rPr>
                        <a:t>discharge of patients in rehabilitation units</a:t>
                      </a:r>
                      <a:endParaRPr lang="en-GB" sz="1200" b="0" dirty="0">
                        <a:solidFill>
                          <a:schemeClr val="tx1"/>
                        </a:solidFill>
                        <a:latin typeface="+mn-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b="0" dirty="0" smtClean="0">
                          <a:solidFill>
                            <a:schemeClr val="tx1"/>
                          </a:solidFill>
                          <a:latin typeface="+mn-lt"/>
                        </a:rPr>
                        <a:t>Reduce % of patients without C2R, not discharged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b="1" dirty="0" smtClean="0">
                          <a:solidFill>
                            <a:srgbClr val="00B050"/>
                          </a:solidFill>
                          <a:latin typeface="+mn-lt"/>
                        </a:rPr>
                        <a:t>MDT established.</a:t>
                      </a:r>
                    </a:p>
                    <a:p>
                      <a:r>
                        <a:rPr lang="en-GB" sz="1200" b="1" dirty="0" smtClean="0">
                          <a:solidFill>
                            <a:srgbClr val="00B050"/>
                          </a:solidFill>
                          <a:latin typeface="+mn-lt"/>
                        </a:rPr>
                        <a:t>P2 NCTRs reducing.</a:t>
                      </a:r>
                      <a:endParaRPr lang="en-GB" sz="1200" b="1" dirty="0">
                        <a:solidFill>
                          <a:srgbClr val="00B050"/>
                        </a:solidFill>
                        <a:latin typeface="+mn-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b="1" dirty="0" smtClean="0">
                          <a:solidFill>
                            <a:srgbClr val="00B050"/>
                          </a:solidFill>
                          <a:latin typeface="+mn-lt"/>
                        </a:rPr>
                        <a:t>In place.</a:t>
                      </a:r>
                      <a:endParaRPr lang="en-GB" sz="1200" b="1" dirty="0">
                        <a:solidFill>
                          <a:srgbClr val="00B050"/>
                        </a:solidFill>
                        <a:latin typeface="+mn-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2259572714"/>
                  </a:ext>
                </a:extLst>
              </a:tr>
              <a:tr h="78385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b="0" dirty="0" smtClean="0">
                          <a:solidFill>
                            <a:schemeClr val="tx1"/>
                          </a:solidFill>
                          <a:latin typeface="+mn-lt"/>
                          <a:cs typeface="Arial" panose="020B0604020202020204" pitchFamily="34" charset="0"/>
                        </a:rPr>
                        <a:t>Review processes for</a:t>
                      </a:r>
                      <a:r>
                        <a:rPr lang="en-GB" sz="1200" b="0" baseline="0" dirty="0" smtClean="0">
                          <a:solidFill>
                            <a:schemeClr val="tx1"/>
                          </a:solidFill>
                          <a:latin typeface="+mn-lt"/>
                          <a:cs typeface="Arial" panose="020B0604020202020204" pitchFamily="34" charset="0"/>
                        </a:rPr>
                        <a:t> </a:t>
                      </a:r>
                      <a:r>
                        <a:rPr lang="en-GB" sz="1200" b="0" dirty="0" smtClean="0">
                          <a:solidFill>
                            <a:schemeClr val="tx1"/>
                          </a:solidFill>
                          <a:latin typeface="+mn-lt"/>
                          <a:cs typeface="Arial" panose="020B0604020202020204" pitchFamily="34" charset="0"/>
                        </a:rPr>
                        <a:t>admissions from and discharge to care homes</a:t>
                      </a:r>
                      <a:endParaRPr lang="en-GB" sz="1200" b="0" dirty="0">
                        <a:solidFill>
                          <a:schemeClr val="tx1"/>
                        </a:solidFill>
                        <a:latin typeface="+mn-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b="0" dirty="0" smtClean="0">
                          <a:solidFill>
                            <a:schemeClr val="tx1"/>
                          </a:solidFill>
                          <a:latin typeface="+mn-lt"/>
                        </a:rPr>
                        <a:t>Reduce % of patients without C2R, not discharged</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1200" b="0" dirty="0" smtClean="0">
                          <a:solidFill>
                            <a:schemeClr val="tx1"/>
                          </a:solidFill>
                          <a:latin typeface="+mn-lt"/>
                        </a:rPr>
                        <a:t>Reduce ASC NEL admissions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b="1" dirty="0" smtClean="0">
                        <a:solidFill>
                          <a:srgbClr val="00B050"/>
                        </a:solidFill>
                        <a:latin typeface="+mn-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b="1" dirty="0" smtClean="0">
                          <a:solidFill>
                            <a:srgbClr val="00B050"/>
                          </a:solidFill>
                          <a:latin typeface="+mn-lt"/>
                        </a:rPr>
                        <a:t>Review complete</a:t>
                      </a:r>
                      <a:r>
                        <a:rPr lang="en-GB" sz="1200" b="1" baseline="0" dirty="0" smtClean="0">
                          <a:solidFill>
                            <a:srgbClr val="00B050"/>
                          </a:solidFill>
                          <a:latin typeface="+mn-lt"/>
                        </a:rPr>
                        <a:t> </a:t>
                      </a:r>
                      <a:r>
                        <a:rPr lang="en-GB" sz="1200" b="1" dirty="0" smtClean="0">
                          <a:solidFill>
                            <a:srgbClr val="00B050"/>
                          </a:solidFill>
                          <a:latin typeface="+mn-lt"/>
                        </a:rPr>
                        <a:t>30/11</a:t>
                      </a:r>
                      <a:endParaRPr lang="en-GB" sz="1200" b="1" dirty="0">
                        <a:solidFill>
                          <a:srgbClr val="00B050"/>
                        </a:solidFill>
                        <a:latin typeface="+mn-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b="1" dirty="0" smtClean="0">
                          <a:solidFill>
                            <a:srgbClr val="00B050"/>
                          </a:solidFill>
                        </a:rPr>
                        <a:t>Finalise pathway </a:t>
                      </a:r>
                      <a:r>
                        <a:rPr lang="en-GB" sz="1200" b="1" dirty="0" smtClean="0">
                          <a:solidFill>
                            <a:srgbClr val="00B050"/>
                          </a:solidFill>
                        </a:rPr>
                        <a:t>between care homes</a:t>
                      </a:r>
                      <a:r>
                        <a:rPr lang="en-GB" sz="1200" b="1" baseline="0" dirty="0" smtClean="0">
                          <a:solidFill>
                            <a:srgbClr val="00B050"/>
                          </a:solidFill>
                        </a:rPr>
                        <a:t> and </a:t>
                      </a:r>
                      <a:r>
                        <a:rPr lang="en-GB" sz="1200" b="1" dirty="0" smtClean="0">
                          <a:solidFill>
                            <a:srgbClr val="00B050"/>
                          </a:solidFill>
                        </a:rPr>
                        <a:t>LNW virtual </a:t>
                      </a:r>
                      <a:r>
                        <a:rPr lang="en-GB" sz="1200" b="1" dirty="0" smtClean="0">
                          <a:solidFill>
                            <a:srgbClr val="00B050"/>
                          </a:solidFill>
                        </a:rPr>
                        <a:t>wards.</a:t>
                      </a:r>
                      <a:endParaRPr lang="en-GB" sz="1200" b="1" dirty="0">
                        <a:solidFill>
                          <a:srgbClr val="00B050"/>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b="0" baseline="0" dirty="0" smtClean="0">
                          <a:solidFill>
                            <a:schemeClr val="tx1"/>
                          </a:solidFill>
                        </a:rPr>
                        <a:t>Draft d</a:t>
                      </a:r>
                      <a:r>
                        <a:rPr lang="en-GB" sz="1200" b="0" dirty="0" smtClean="0">
                          <a:solidFill>
                            <a:schemeClr val="tx1"/>
                          </a:solidFill>
                        </a:rPr>
                        <a:t>ischarge </a:t>
                      </a:r>
                      <a:r>
                        <a:rPr lang="en-GB" sz="1200" b="0" dirty="0" smtClean="0">
                          <a:solidFill>
                            <a:schemeClr val="tx1"/>
                          </a:solidFill>
                        </a:rPr>
                        <a:t>pathway and SOP </a:t>
                      </a:r>
                      <a:r>
                        <a:rPr lang="en-GB" sz="1200" b="0" dirty="0" smtClean="0">
                          <a:solidFill>
                            <a:schemeClr val="tx1"/>
                          </a:solidFill>
                        </a:rPr>
                        <a:t>TBC </a:t>
                      </a:r>
                      <a:r>
                        <a:rPr lang="en-GB" sz="1200" b="0" baseline="0" dirty="0" smtClean="0">
                          <a:solidFill>
                            <a:schemeClr val="tx1"/>
                          </a:solidFill>
                        </a:rPr>
                        <a:t>08/01/23</a:t>
                      </a:r>
                      <a:r>
                        <a:rPr lang="en-GB" sz="1200" b="1" baseline="0" dirty="0" smtClean="0">
                          <a:solidFill>
                            <a:srgbClr val="00B050"/>
                          </a:solidFill>
                        </a:rPr>
                        <a:t>.</a:t>
                      </a:r>
                      <a:r>
                        <a:rPr lang="en-GB" sz="1200" b="1" dirty="0" smtClean="0">
                          <a:solidFill>
                            <a:srgbClr val="00B050"/>
                          </a:solidFill>
                        </a:rPr>
                        <a:t> </a:t>
                      </a:r>
                      <a:endParaRPr lang="en-GB" sz="1200" b="1" dirty="0" smtClean="0">
                        <a:solidFill>
                          <a:srgbClr val="00B050"/>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b="0" dirty="0" smtClean="0">
                          <a:solidFill>
                            <a:schemeClr val="tx1"/>
                          </a:solidFill>
                        </a:rPr>
                        <a:t>Trusted assessor</a:t>
                      </a:r>
                      <a:r>
                        <a:rPr lang="en-GB" sz="1200" b="0" baseline="0" dirty="0" smtClean="0">
                          <a:solidFill>
                            <a:schemeClr val="tx1"/>
                          </a:solidFill>
                        </a:rPr>
                        <a:t> </a:t>
                      </a:r>
                      <a:r>
                        <a:rPr lang="en-GB" sz="1200" b="0" baseline="0" dirty="0" smtClean="0">
                          <a:solidFill>
                            <a:schemeClr val="tx1"/>
                          </a:solidFill>
                        </a:rPr>
                        <a:t>model to be developed.</a:t>
                      </a:r>
                      <a:endParaRPr lang="en-GB" sz="1200" b="0" dirty="0">
                        <a:solidFill>
                          <a:schemeClr val="tx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374634096"/>
                  </a:ext>
                </a:extLst>
              </a:tr>
              <a:tr h="101600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b="0" dirty="0" smtClean="0">
                          <a:solidFill>
                            <a:schemeClr val="tx1"/>
                          </a:solidFill>
                          <a:latin typeface="+mn-lt"/>
                        </a:rPr>
                        <a:t>Improve process for discharging patients</a:t>
                      </a:r>
                      <a:r>
                        <a:rPr lang="en-GB" sz="1200" b="0" baseline="0" dirty="0" smtClean="0">
                          <a:solidFill>
                            <a:schemeClr val="tx1"/>
                          </a:solidFill>
                          <a:latin typeface="+mn-lt"/>
                        </a:rPr>
                        <a:t> from CNWL mental health beds to reduce </a:t>
                      </a:r>
                      <a:r>
                        <a:rPr lang="en-GB" sz="1200" b="0" dirty="0" smtClean="0">
                          <a:solidFill>
                            <a:schemeClr val="tx1"/>
                          </a:solidFill>
                          <a:latin typeface="+mn-lt"/>
                        </a:rPr>
                        <a:t>delays</a:t>
                      </a:r>
                    </a:p>
                    <a:p>
                      <a:endParaRPr lang="en-GB" sz="1200" b="0" dirty="0">
                        <a:solidFill>
                          <a:schemeClr val="tx1"/>
                        </a:solidFill>
                        <a:latin typeface="+mn-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b="0" dirty="0" smtClean="0">
                          <a:solidFill>
                            <a:schemeClr val="tx1"/>
                          </a:solidFill>
                          <a:latin typeface="+mn-lt"/>
                        </a:rPr>
                        <a:t>Reduce % of patients without </a:t>
                      </a:r>
                      <a:r>
                        <a:rPr lang="en-GB" sz="1200" b="0" dirty="0" smtClean="0">
                          <a:solidFill>
                            <a:schemeClr val="tx1"/>
                          </a:solidFill>
                          <a:latin typeface="+mn-lt"/>
                        </a:rPr>
                        <a:t>No Criteria to Remain, </a:t>
                      </a:r>
                      <a:r>
                        <a:rPr lang="en-GB" sz="1200" b="0" dirty="0" smtClean="0">
                          <a:solidFill>
                            <a:schemeClr val="tx1"/>
                          </a:solidFill>
                          <a:latin typeface="+mn-lt"/>
                        </a:rPr>
                        <a:t>not discharged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a:r>
                        <a:rPr lang="en-GB" sz="1200" b="1" dirty="0" smtClean="0">
                          <a:solidFill>
                            <a:srgbClr val="00B050"/>
                          </a:solidFill>
                          <a:latin typeface="+mn-lt"/>
                        </a:rPr>
                        <a:t>Adult social care review pathway accelerated,</a:t>
                      </a:r>
                    </a:p>
                    <a:p>
                      <a:pPr algn="l"/>
                      <a:r>
                        <a:rPr lang="en-GB" sz="1200" b="1" dirty="0" smtClean="0">
                          <a:solidFill>
                            <a:srgbClr val="00B050"/>
                          </a:solidFill>
                          <a:latin typeface="+mn-lt"/>
                        </a:rPr>
                        <a:t>Currently no patients</a:t>
                      </a:r>
                      <a:r>
                        <a:rPr lang="en-GB" sz="1200" b="1" baseline="0" dirty="0" smtClean="0">
                          <a:solidFill>
                            <a:srgbClr val="00B050"/>
                          </a:solidFill>
                          <a:latin typeface="+mn-lt"/>
                        </a:rPr>
                        <a:t> whose discharge is delayed (03/01/23)</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latin typeface="+mn-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424227375"/>
                  </a:ext>
                </a:extLst>
              </a:tr>
              <a:tr h="104638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b="0" dirty="0" smtClean="0">
                          <a:solidFill>
                            <a:schemeClr val="tx1"/>
                          </a:solidFill>
                        </a:rPr>
                        <a:t>Secure access to clinical records across CNWL and Drug and Alcohol service provider. </a:t>
                      </a:r>
                      <a:endParaRPr lang="en-GB" sz="1200" b="0" dirty="0">
                        <a:solidFill>
                          <a:schemeClr val="tx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b="0" dirty="0" smtClean="0">
                          <a:solidFill>
                            <a:schemeClr val="tx1"/>
                          </a:solidFill>
                        </a:rPr>
                        <a:t>Prevent admissions to secondary inpatient care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a:r>
                        <a:rPr lang="en-GB" sz="1200" b="1" dirty="0" smtClean="0">
                          <a:solidFill>
                            <a:srgbClr val="00B050"/>
                          </a:solidFill>
                        </a:rPr>
                        <a:t>CNWL</a:t>
                      </a:r>
                      <a:r>
                        <a:rPr lang="en-GB" sz="1200" b="1" baseline="0" dirty="0" smtClean="0">
                          <a:solidFill>
                            <a:srgbClr val="00B050"/>
                          </a:solidFill>
                        </a:rPr>
                        <a:t> data available to D&amp;A team. </a:t>
                      </a:r>
                    </a:p>
                    <a:p>
                      <a:pPr algn="l"/>
                      <a:r>
                        <a:rPr lang="en-GB" sz="1200" b="0" baseline="0" dirty="0" smtClean="0">
                          <a:solidFill>
                            <a:schemeClr val="tx1"/>
                          </a:solidFill>
                        </a:rPr>
                        <a:t>Further </a:t>
                      </a:r>
                      <a:r>
                        <a:rPr lang="en-GB" sz="1200" b="0" baseline="0" dirty="0" smtClean="0">
                          <a:solidFill>
                            <a:schemeClr val="tx1"/>
                          </a:solidFill>
                        </a:rPr>
                        <a:t>work </a:t>
                      </a:r>
                      <a:r>
                        <a:rPr lang="en-GB" sz="1200" b="0" baseline="0" dirty="0" smtClean="0">
                          <a:solidFill>
                            <a:schemeClr val="tx1"/>
                          </a:solidFill>
                        </a:rPr>
                        <a:t>to resolve IG issues for </a:t>
                      </a:r>
                      <a:r>
                        <a:rPr lang="en-GB" sz="1200" b="0" baseline="0" dirty="0" smtClean="0">
                          <a:solidFill>
                            <a:schemeClr val="tx1"/>
                          </a:solidFill>
                        </a:rPr>
                        <a:t>sharing of Drug and Alcohol Service </a:t>
                      </a:r>
                      <a:r>
                        <a:rPr lang="en-GB" sz="1200" b="0" baseline="0" dirty="0" smtClean="0">
                          <a:solidFill>
                            <a:schemeClr val="tx1"/>
                          </a:solidFill>
                        </a:rPr>
                        <a:t>data</a:t>
                      </a:r>
                      <a:r>
                        <a:rPr lang="en-GB" sz="1200" b="0" baseline="0" dirty="0" smtClean="0">
                          <a:solidFill>
                            <a:schemeClr val="tx1"/>
                          </a:solidFill>
                        </a:rPr>
                        <a:t>.</a:t>
                      </a:r>
                      <a:endParaRPr lang="en-GB" sz="1200" b="1" dirty="0">
                        <a:solidFill>
                          <a:srgbClr val="FFC000"/>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4045778482"/>
                  </a:ext>
                </a:extLst>
              </a:tr>
            </a:tbl>
          </a:graphicData>
        </a:graphic>
      </p:graphicFrame>
    </p:spTree>
    <p:extLst>
      <p:ext uri="{BB962C8B-B14F-4D97-AF65-F5344CB8AC3E}">
        <p14:creationId xmlns:p14="http://schemas.microsoft.com/office/powerpoint/2010/main" val="1957381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74205-DF0C-FA6A-31DC-992FC1B71DB3}"/>
              </a:ext>
            </a:extLst>
          </p:cNvPr>
          <p:cNvSpPr>
            <a:spLocks noGrp="1"/>
          </p:cNvSpPr>
          <p:nvPr>
            <p:ph type="title"/>
          </p:nvPr>
        </p:nvSpPr>
        <p:spPr>
          <a:xfrm>
            <a:off x="0" y="18255"/>
            <a:ext cx="10515600" cy="1325563"/>
          </a:xfrm>
        </p:spPr>
        <p:txBody>
          <a:bodyPr anchor="ctr">
            <a:normAutofit fontScale="90000"/>
          </a:bodyPr>
          <a:lstStyle/>
          <a:p>
            <a:r>
              <a:rPr lang="en-GB" sz="3000" b="1" dirty="0" smtClean="0"/>
              <a:t/>
            </a:r>
            <a:br>
              <a:rPr lang="en-GB" sz="3000" b="1" dirty="0" smtClean="0"/>
            </a:br>
            <a:r>
              <a:rPr lang="en-GB" sz="3200" b="1" dirty="0"/>
              <a:t>Winter Improvement Plan Actions </a:t>
            </a:r>
            <a:r>
              <a:rPr lang="en-GB" sz="3600" b="1" dirty="0" smtClean="0"/>
              <a:t>(3/3</a:t>
            </a:r>
            <a:r>
              <a:rPr lang="en-GB" sz="3600" b="1" dirty="0"/>
              <a:t>)</a:t>
            </a:r>
            <a:br>
              <a:rPr lang="en-GB" sz="3600" b="1" dirty="0"/>
            </a:br>
            <a:endParaRPr lang="en-GB" sz="3000" b="1" dirty="0"/>
          </a:p>
        </p:txBody>
      </p:sp>
      <p:graphicFrame>
        <p:nvGraphicFramePr>
          <p:cNvPr id="3" name="Table 2">
            <a:extLst>
              <a:ext uri="{FF2B5EF4-FFF2-40B4-BE49-F238E27FC236}">
                <a16:creationId xmlns:a16="http://schemas.microsoft.com/office/drawing/2014/main" id="{8FEFD358-B48B-41D1-85A9-36966682E2BB}"/>
              </a:ext>
            </a:extLst>
          </p:cNvPr>
          <p:cNvGraphicFramePr>
            <a:graphicFrameLocks/>
          </p:cNvGraphicFramePr>
          <p:nvPr>
            <p:extLst>
              <p:ext uri="{D42A27DB-BD31-4B8C-83A1-F6EECF244321}">
                <p14:modId xmlns:p14="http://schemas.microsoft.com/office/powerpoint/2010/main" val="2222694469"/>
              </p:ext>
            </p:extLst>
          </p:nvPr>
        </p:nvGraphicFramePr>
        <p:xfrm>
          <a:off x="1" y="1103178"/>
          <a:ext cx="12191998" cy="4862968"/>
        </p:xfrm>
        <a:graphic>
          <a:graphicData uri="http://schemas.openxmlformats.org/drawingml/2006/table">
            <a:tbl>
              <a:tblPr firstRow="1" bandRow="1"/>
              <a:tblGrid>
                <a:gridCol w="3542016">
                  <a:extLst>
                    <a:ext uri="{9D8B030D-6E8A-4147-A177-3AD203B41FA5}">
                      <a16:colId xmlns:a16="http://schemas.microsoft.com/office/drawing/2014/main" val="4121994419"/>
                    </a:ext>
                  </a:extLst>
                </a:gridCol>
                <a:gridCol w="1416808">
                  <a:extLst>
                    <a:ext uri="{9D8B030D-6E8A-4147-A177-3AD203B41FA5}">
                      <a16:colId xmlns:a16="http://schemas.microsoft.com/office/drawing/2014/main" val="45911559"/>
                    </a:ext>
                  </a:extLst>
                </a:gridCol>
                <a:gridCol w="1137176">
                  <a:extLst>
                    <a:ext uri="{9D8B030D-6E8A-4147-A177-3AD203B41FA5}">
                      <a16:colId xmlns:a16="http://schemas.microsoft.com/office/drawing/2014/main" val="4125724413"/>
                    </a:ext>
                  </a:extLst>
                </a:gridCol>
                <a:gridCol w="1771008">
                  <a:extLst>
                    <a:ext uri="{9D8B030D-6E8A-4147-A177-3AD203B41FA5}">
                      <a16:colId xmlns:a16="http://schemas.microsoft.com/office/drawing/2014/main" val="851761193"/>
                    </a:ext>
                  </a:extLst>
                </a:gridCol>
                <a:gridCol w="969394">
                  <a:extLst>
                    <a:ext uri="{9D8B030D-6E8A-4147-A177-3AD203B41FA5}">
                      <a16:colId xmlns:a16="http://schemas.microsoft.com/office/drawing/2014/main" val="148832440"/>
                    </a:ext>
                  </a:extLst>
                </a:gridCol>
                <a:gridCol w="894826">
                  <a:extLst>
                    <a:ext uri="{9D8B030D-6E8A-4147-A177-3AD203B41FA5}">
                      <a16:colId xmlns:a16="http://schemas.microsoft.com/office/drawing/2014/main" val="854090415"/>
                    </a:ext>
                  </a:extLst>
                </a:gridCol>
                <a:gridCol w="223706">
                  <a:extLst>
                    <a:ext uri="{9D8B030D-6E8A-4147-A177-3AD203B41FA5}">
                      <a16:colId xmlns:a16="http://schemas.microsoft.com/office/drawing/2014/main" val="2379354131"/>
                    </a:ext>
                  </a:extLst>
                </a:gridCol>
                <a:gridCol w="969394">
                  <a:extLst>
                    <a:ext uri="{9D8B030D-6E8A-4147-A177-3AD203B41FA5}">
                      <a16:colId xmlns:a16="http://schemas.microsoft.com/office/drawing/2014/main" val="647878708"/>
                    </a:ext>
                  </a:extLst>
                </a:gridCol>
                <a:gridCol w="1267670">
                  <a:extLst>
                    <a:ext uri="{9D8B030D-6E8A-4147-A177-3AD203B41FA5}">
                      <a16:colId xmlns:a16="http://schemas.microsoft.com/office/drawing/2014/main" val="288263125"/>
                    </a:ext>
                  </a:extLst>
                </a:gridCol>
              </a:tblGrid>
              <a:tr h="885805">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dirty="0"/>
                        <a:t>Action</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dirty="0" smtClean="0"/>
                        <a:t>Target impacted</a:t>
                      </a:r>
                      <a:endParaRPr lang="en-GB"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dirty="0"/>
                        <a:t>31 October</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dirty="0"/>
                        <a:t>30 November</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dirty="0" smtClean="0"/>
                        <a:t>31</a:t>
                      </a:r>
                      <a:r>
                        <a:rPr lang="en-GB" baseline="30000" dirty="0" smtClean="0"/>
                        <a:t> </a:t>
                      </a:r>
                      <a:r>
                        <a:rPr lang="en-GB" dirty="0" smtClean="0"/>
                        <a:t>December</a:t>
                      </a:r>
                      <a:endParaRPr lang="en-GB"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gridSpan="2">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dirty="0" smtClean="0"/>
                        <a:t>31</a:t>
                      </a:r>
                      <a:r>
                        <a:rPr lang="en-GB" baseline="0" dirty="0" smtClean="0"/>
                        <a:t> </a:t>
                      </a:r>
                      <a:r>
                        <a:rPr lang="en-GB" dirty="0" smtClean="0"/>
                        <a:t>January</a:t>
                      </a:r>
                      <a:endParaRPr lang="en-GB"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hMerge="1">
                  <a:txBody>
                    <a:bodyPr/>
                    <a:lstStyle/>
                    <a:p>
                      <a:endParaRPr lang="en-GB" dirty="0"/>
                    </a:p>
                  </a:txBody>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dirty="0" smtClean="0"/>
                        <a:t>28 February</a:t>
                      </a:r>
                      <a:endParaRPr lang="en-GB"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dirty="0" smtClean="0"/>
                        <a:t>31 March</a:t>
                      </a:r>
                      <a:endParaRPr lang="en-GB"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1175316333"/>
                  </a:ext>
                </a:extLst>
              </a:tr>
              <a:tr h="90056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spcAft>
                          <a:spcPts val="0"/>
                        </a:spcAft>
                      </a:pPr>
                      <a:r>
                        <a:rPr lang="en-GB" sz="1100" dirty="0">
                          <a:solidFill>
                            <a:srgbClr val="000000"/>
                          </a:solidFill>
                          <a:effectLst/>
                          <a:latin typeface="Calibri" panose="020F0502020204030204" pitchFamily="34" charset="0"/>
                          <a:ea typeface="Calibri" panose="020F0502020204030204" pitchFamily="34" charset="0"/>
                        </a:rPr>
                        <a:t>LNWHT winter inpatient </a:t>
                      </a:r>
                      <a:r>
                        <a:rPr lang="en-GB" sz="1100" dirty="0" smtClean="0">
                          <a:solidFill>
                            <a:srgbClr val="000000"/>
                          </a:solidFill>
                          <a:effectLst/>
                          <a:latin typeface="Calibri" panose="020F0502020204030204" pitchFamily="34" charset="0"/>
                          <a:ea typeface="Calibri" panose="020F0502020204030204" pitchFamily="34" charset="0"/>
                        </a:rPr>
                        <a:t>beds</a:t>
                      </a:r>
                    </a:p>
                    <a:p>
                      <a:pPr>
                        <a:spcAft>
                          <a:spcPts val="0"/>
                        </a:spcAft>
                      </a:pPr>
                      <a:r>
                        <a:rPr lang="en-GB" sz="1100" dirty="0" smtClean="0">
                          <a:solidFill>
                            <a:srgbClr val="000000"/>
                          </a:solidFill>
                          <a:effectLst/>
                          <a:latin typeface="Calibri" panose="020F0502020204030204" pitchFamily="34" charset="0"/>
                          <a:ea typeface="Calibri" panose="020F0502020204030204" pitchFamily="34" charset="0"/>
                        </a:rPr>
                        <a:t>Phase 1: open 33 beds up across NPH and EH from October</a:t>
                      </a:r>
                      <a:endParaRPr lang="en-GB" sz="1100" dirty="0" smtClean="0">
                        <a:effectLst/>
                        <a:latin typeface="Calibri" panose="020F0502020204030204" pitchFamily="34" charset="0"/>
                        <a:ea typeface="Calibri" panose="020F0502020204030204" pitchFamily="34" charset="0"/>
                      </a:endParaRPr>
                    </a:p>
                    <a:p>
                      <a:pPr>
                        <a:spcAft>
                          <a:spcPts val="0"/>
                        </a:spcAft>
                      </a:pPr>
                      <a:r>
                        <a:rPr lang="en-GB" sz="1100" dirty="0" smtClean="0">
                          <a:solidFill>
                            <a:srgbClr val="000000"/>
                          </a:solidFill>
                          <a:effectLst/>
                          <a:latin typeface="Calibri" panose="020F0502020204030204" pitchFamily="34" charset="0"/>
                          <a:ea typeface="Calibri" panose="020F0502020204030204" pitchFamily="34" charset="0"/>
                        </a:rPr>
                        <a:t>Phase 2: open NPH SAU level 4 from November</a:t>
                      </a:r>
                      <a:endParaRPr lang="en-GB" sz="1100" dirty="0" smtClean="0">
                        <a:effectLst/>
                        <a:latin typeface="Calibri" panose="020F0502020204030204" pitchFamily="34" charset="0"/>
                        <a:ea typeface="Calibri" panose="020F0502020204030204" pitchFamily="34" charset="0"/>
                      </a:endParaRPr>
                    </a:p>
                    <a:p>
                      <a:pPr>
                        <a:spcAft>
                          <a:spcPts val="0"/>
                        </a:spcAft>
                      </a:pPr>
                      <a:r>
                        <a:rPr lang="en-GB" sz="1100" dirty="0" smtClean="0">
                          <a:solidFill>
                            <a:srgbClr val="000000"/>
                          </a:solidFill>
                          <a:effectLst/>
                          <a:latin typeface="Calibri" panose="020F0502020204030204" pitchFamily="34" charset="0"/>
                          <a:ea typeface="Calibri" panose="020F0502020204030204" pitchFamily="34" charset="0"/>
                        </a:rPr>
                        <a:t>Phase 3: open 32 NPH AMU modular beds from March</a:t>
                      </a:r>
                      <a:endParaRPr lang="en-GB" sz="1100" dirty="0">
                        <a:effectLst/>
                        <a:latin typeface="Calibri" panose="020F0502020204030204" pitchFamily="34" charset="0"/>
                        <a:ea typeface="Calibri" panose="020F050202020403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spcAft>
                          <a:spcPts val="0"/>
                        </a:spcAft>
                      </a:pPr>
                      <a:endParaRPr lang="en-GB" sz="1100" dirty="0">
                        <a:effectLst/>
                        <a:latin typeface="Calibri" panose="020F0502020204030204" pitchFamily="34" charset="0"/>
                        <a:ea typeface="Calibri" panose="020F050202020403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spcAft>
                          <a:spcPts val="0"/>
                        </a:spcAft>
                      </a:pPr>
                      <a:r>
                        <a:rPr lang="en-GB" sz="1100" dirty="0">
                          <a:solidFill>
                            <a:srgbClr val="000000"/>
                          </a:solidFill>
                          <a:effectLst/>
                          <a:latin typeface="Calibri" panose="020F0502020204030204" pitchFamily="34" charset="0"/>
                          <a:ea typeface="Calibri" panose="020F0502020204030204" pitchFamily="34" charset="0"/>
                        </a:rPr>
                        <a:t>Phase 1: 23 of 33 beds open</a:t>
                      </a:r>
                      <a:endParaRPr lang="en-GB" sz="1100" dirty="0">
                        <a:effectLst/>
                        <a:latin typeface="Calibri" panose="020F0502020204030204" pitchFamily="34" charset="0"/>
                        <a:ea typeface="Calibri" panose="020F050202020403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spcAft>
                          <a:spcPts val="0"/>
                        </a:spcAft>
                      </a:pPr>
                      <a:r>
                        <a:rPr lang="en-GB" sz="1100" dirty="0">
                          <a:solidFill>
                            <a:srgbClr val="000000"/>
                          </a:solidFill>
                          <a:effectLst/>
                          <a:latin typeface="Calibri" panose="020F0502020204030204" pitchFamily="34" charset="0"/>
                          <a:ea typeface="Calibri" panose="020F0502020204030204" pitchFamily="34" charset="0"/>
                        </a:rPr>
                        <a:t>Phase 2: open 14 NPH SAU level 4 trollies </a:t>
                      </a:r>
                      <a:endParaRPr lang="en-GB" sz="1100" dirty="0">
                        <a:effectLst/>
                        <a:latin typeface="Calibri" panose="020F0502020204030204" pitchFamily="34" charset="0"/>
                        <a:ea typeface="Calibri" panose="020F050202020403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gridSpan="2">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spcAft>
                          <a:spcPts val="0"/>
                        </a:spcAft>
                      </a:pPr>
                      <a:r>
                        <a:rPr lang="en-GB" sz="1100" dirty="0">
                          <a:solidFill>
                            <a:srgbClr val="000000"/>
                          </a:solidFill>
                          <a:effectLst/>
                          <a:latin typeface="Calibri" panose="020F0502020204030204" pitchFamily="34" charset="0"/>
                          <a:ea typeface="Calibri" panose="020F0502020204030204" pitchFamily="34" charset="0"/>
                        </a:rPr>
                        <a:t>Phase 1: 33 of 33 beds open</a:t>
                      </a:r>
                      <a:endParaRPr lang="en-GB" sz="1100" dirty="0">
                        <a:effectLst/>
                        <a:latin typeface="Calibri" panose="020F0502020204030204" pitchFamily="34" charset="0"/>
                        <a:ea typeface="Calibri" panose="020F050202020403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hMerge="1">
                  <a:txBody>
                    <a:bodyPr/>
                    <a:lstStyle/>
                    <a:p>
                      <a:endParaRPr lang="en-GB"/>
                    </a:p>
                  </a:txBody>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spcAft>
                          <a:spcPts val="0"/>
                        </a:spcAft>
                      </a:pPr>
                      <a:r>
                        <a:rPr lang="en-GB" sz="1100" dirty="0">
                          <a:solidFill>
                            <a:srgbClr val="000000"/>
                          </a:solidFill>
                          <a:effectLst/>
                          <a:latin typeface="Calibri" panose="020F0502020204030204" pitchFamily="34" charset="0"/>
                          <a:ea typeface="Calibri" panose="020F0502020204030204" pitchFamily="34" charset="0"/>
                        </a:rPr>
                        <a:t>Phase 3: 32 NPH AMU modular beds open</a:t>
                      </a:r>
                      <a:endParaRPr lang="en-GB" sz="1100" dirty="0">
                        <a:effectLst/>
                        <a:latin typeface="Calibri" panose="020F0502020204030204" pitchFamily="34" charset="0"/>
                        <a:ea typeface="Calibri" panose="020F050202020403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3853758220"/>
                  </a:ext>
                </a:extLst>
              </a:tr>
              <a:tr h="57577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dirty="0">
                          <a:solidFill>
                            <a:srgbClr val="000000"/>
                          </a:solidFill>
                          <a:effectLst/>
                          <a:latin typeface="Calibri" panose="020F0502020204030204" pitchFamily="34" charset="0"/>
                          <a:ea typeface="Calibri" panose="020F0502020204030204" pitchFamily="34" charset="0"/>
                        </a:rPr>
                        <a:t>Digital solutions to support flow and discharges </a:t>
                      </a:r>
                      <a:r>
                        <a:rPr lang="en-GB" sz="1100" dirty="0" smtClean="0">
                          <a:solidFill>
                            <a:srgbClr val="000000"/>
                          </a:solidFill>
                          <a:effectLst/>
                          <a:latin typeface="Calibri" panose="020F0502020204030204" pitchFamily="34" charset="0"/>
                          <a:ea typeface="Calibri" panose="020F0502020204030204" pitchFamily="34" charset="0"/>
                        </a:rPr>
                        <a:t>to</a:t>
                      </a:r>
                      <a:r>
                        <a:rPr lang="en-GB" sz="1100" baseline="0" dirty="0" smtClean="0">
                          <a:solidFill>
                            <a:srgbClr val="000000"/>
                          </a:solidFill>
                          <a:effectLst/>
                          <a:latin typeface="Calibri" panose="020F0502020204030204" pitchFamily="34" charset="0"/>
                          <a:ea typeface="Calibri" panose="020F0502020204030204" pitchFamily="34" charset="0"/>
                        </a:rPr>
                        <a:t> i</a:t>
                      </a:r>
                      <a:r>
                        <a:rPr lang="en-GB" sz="1100" dirty="0" smtClean="0">
                          <a:solidFill>
                            <a:srgbClr val="000000"/>
                          </a:solidFill>
                          <a:effectLst/>
                          <a:latin typeface="Calibri" panose="020F0502020204030204" pitchFamily="34" charset="0"/>
                          <a:ea typeface="Calibri" panose="020F0502020204030204" pitchFamily="34" charset="0"/>
                        </a:rPr>
                        <a:t>mprove monitoring of patient flow actions through Timely Care Hub and Optica</a:t>
                      </a:r>
                      <a:endParaRPr lang="en-GB" sz="1100" dirty="0">
                        <a:effectLst/>
                        <a:latin typeface="Calibri" panose="020F0502020204030204" pitchFamily="34" charset="0"/>
                        <a:ea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100" dirty="0" smtClean="0">
                          <a:latin typeface="+mn-lt"/>
                        </a:rPr>
                        <a:t>Reduce % of patients without C2R, not discharged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gridSpan="7">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spcAft>
                          <a:spcPts val="0"/>
                        </a:spcAft>
                      </a:pPr>
                      <a:r>
                        <a:rPr lang="en-GB" sz="1100" dirty="0">
                          <a:solidFill>
                            <a:srgbClr val="000000"/>
                          </a:solidFill>
                          <a:effectLst/>
                          <a:latin typeface="Calibri" panose="020F0502020204030204" pitchFamily="34" charset="0"/>
                          <a:ea typeface="Calibri" panose="020F0502020204030204" pitchFamily="34" charset="0"/>
                        </a:rPr>
                        <a:t>Continued working with CCS to develop the digital tools to interface with Cerner</a:t>
                      </a:r>
                      <a:endParaRPr lang="en-GB" sz="1100" dirty="0">
                        <a:effectLst/>
                        <a:latin typeface="Calibri" panose="020F0502020204030204" pitchFamily="34" charset="0"/>
                        <a:ea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04765954"/>
                  </a:ext>
                </a:extLst>
              </a:tr>
              <a:tr h="57577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spcAft>
                          <a:spcPts val="0"/>
                        </a:spcAft>
                      </a:pPr>
                      <a:r>
                        <a:rPr lang="en-GB" sz="1100" dirty="0" smtClean="0">
                          <a:solidFill>
                            <a:srgbClr val="000000"/>
                          </a:solidFill>
                          <a:effectLst/>
                          <a:latin typeface="Calibri" panose="020F0502020204030204" pitchFamily="34" charset="0"/>
                          <a:ea typeface="Calibri" panose="020F0502020204030204" pitchFamily="34" charset="0"/>
                        </a:rPr>
                        <a:t>Increase daily discharges via NPH and EH Discharge Lounges</a:t>
                      </a:r>
                      <a:endParaRPr lang="en-GB" sz="1100" dirty="0">
                        <a:effectLst/>
                        <a:latin typeface="Calibri" panose="020F0502020204030204" pitchFamily="34" charset="0"/>
                        <a:ea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100" dirty="0" smtClean="0">
                          <a:latin typeface="+mn-lt"/>
                        </a:rPr>
                        <a:t>Reduce % of patients without C2R, not discharged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gridSpan="7">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spcAft>
                          <a:spcPts val="0"/>
                        </a:spcAft>
                      </a:pPr>
                      <a:r>
                        <a:rPr lang="en-GB" sz="1100" dirty="0">
                          <a:solidFill>
                            <a:srgbClr val="000000"/>
                          </a:solidFill>
                          <a:effectLst/>
                          <a:latin typeface="Calibri" panose="020F0502020204030204" pitchFamily="34" charset="0"/>
                          <a:ea typeface="Calibri" panose="020F0502020204030204" pitchFamily="34" charset="0"/>
                        </a:rPr>
                        <a:t>Daily process in place to review all discharges for suitability </a:t>
                      </a:r>
                      <a:endParaRPr lang="en-GB" sz="1100" dirty="0">
                        <a:effectLst/>
                        <a:latin typeface="Calibri" panose="020F0502020204030204" pitchFamily="34" charset="0"/>
                        <a:ea typeface="Calibri" panose="020F0502020204030204" pitchFamily="34" charset="0"/>
                      </a:endParaRPr>
                    </a:p>
                    <a:p>
                      <a:pPr>
                        <a:spcAft>
                          <a:spcPts val="0"/>
                        </a:spcAft>
                      </a:pPr>
                      <a:r>
                        <a:rPr lang="en-GB" sz="1100" dirty="0">
                          <a:solidFill>
                            <a:srgbClr val="000000"/>
                          </a:solidFill>
                          <a:effectLst/>
                          <a:latin typeface="Calibri" panose="020F0502020204030204" pitchFamily="34" charset="0"/>
                          <a:ea typeface="Calibri" panose="020F0502020204030204" pitchFamily="34" charset="0"/>
                        </a:rPr>
                        <a:t>Daily review of confirmed and potential discharges with Divisional Teams</a:t>
                      </a:r>
                      <a:endParaRPr lang="en-GB" sz="1100" dirty="0">
                        <a:effectLst/>
                        <a:latin typeface="Calibri" panose="020F0502020204030204" pitchFamily="34" charset="0"/>
                        <a:ea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078868277"/>
                  </a:ext>
                </a:extLst>
              </a:tr>
              <a:tr h="73817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dirty="0" smtClean="0">
                          <a:solidFill>
                            <a:srgbClr val="000000"/>
                          </a:solidFill>
                          <a:effectLst/>
                          <a:latin typeface="Calibri" panose="020F0502020204030204" pitchFamily="34" charset="0"/>
                          <a:ea typeface="Calibri" panose="020F0502020204030204" pitchFamily="34" charset="0"/>
                        </a:rPr>
                        <a:t>REACH:</a:t>
                      </a:r>
                      <a:r>
                        <a:rPr lang="en-GB" sz="1100" baseline="0" dirty="0" smtClean="0">
                          <a:solidFill>
                            <a:srgbClr val="000000"/>
                          </a:solidFill>
                          <a:effectLst/>
                          <a:latin typeface="Calibri" panose="020F0502020204030204" pitchFamily="34" charset="0"/>
                          <a:ea typeface="Calibri" panose="020F0502020204030204" pitchFamily="34" charset="0"/>
                        </a:rPr>
                        <a:t> </a:t>
                      </a:r>
                      <a:r>
                        <a:rPr lang="en-GB" sz="1100" dirty="0" smtClean="0">
                          <a:solidFill>
                            <a:srgbClr val="000000"/>
                          </a:solidFill>
                          <a:effectLst/>
                          <a:latin typeface="Calibri" panose="020F0502020204030204" pitchFamily="34" charset="0"/>
                          <a:ea typeface="Calibri" panose="020F0502020204030204" pitchFamily="34" charset="0"/>
                        </a:rPr>
                        <a:t>12 week pilot for ED Consultant to triage LAS call-in anticipation of preventing conveyance by offering A&amp;G or diverting call to SPA for SDEC/other specialty alternatives. REACH will operate M-F, 1000-1800</a:t>
                      </a:r>
                      <a:endParaRPr lang="en-GB" sz="1100" dirty="0">
                        <a:effectLst/>
                        <a:latin typeface="Calibri" panose="020F0502020204030204" pitchFamily="34" charset="0"/>
                        <a:ea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algn="l" defTabSz="914377" rtl="0" eaLnBrk="1" latinLnBrk="0" hangingPunct="1"/>
                      <a:r>
                        <a:rPr lang="en-GB" sz="1100" kern="1200" dirty="0" smtClean="0">
                          <a:solidFill>
                            <a:schemeClr val="dk1"/>
                          </a:solidFill>
                          <a:latin typeface="+mn-lt"/>
                          <a:ea typeface="+mn-ea"/>
                          <a:cs typeface="+mn-cs"/>
                        </a:rPr>
                        <a:t>Reduce ASC NEL admissions</a:t>
                      </a:r>
                      <a:endParaRPr lang="en-GB" sz="1100" kern="120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spcAft>
                          <a:spcPts val="0"/>
                        </a:spcAft>
                      </a:pPr>
                      <a:r>
                        <a:rPr lang="en-GB" sz="1100" dirty="0">
                          <a:solidFill>
                            <a:srgbClr val="000000"/>
                          </a:solidFill>
                          <a:effectLst/>
                          <a:latin typeface="Calibri" panose="020F0502020204030204" pitchFamily="34" charset="0"/>
                          <a:ea typeface="Calibri" panose="020F0502020204030204" pitchFamily="34" charset="0"/>
                        </a:rPr>
                        <a:t>12 week pilot commenced as of 11 Oct</a:t>
                      </a:r>
                      <a:endParaRPr lang="en-GB" sz="1100" dirty="0">
                        <a:effectLst/>
                        <a:latin typeface="Calibri" panose="020F0502020204030204" pitchFamily="34" charset="0"/>
                        <a:ea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000" dirty="0">
                        <a:effectLst/>
                        <a:latin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gridSpan="2">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hMerge="1">
                  <a:txBody>
                    <a:bodyPr/>
                    <a:lstStyle/>
                    <a:p>
                      <a:endParaRPr lang="en-GB"/>
                    </a:p>
                  </a:txBody>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855922290"/>
                  </a:ext>
                </a:extLst>
              </a:tr>
              <a:tr h="106296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spcAft>
                          <a:spcPts val="0"/>
                        </a:spcAft>
                      </a:pPr>
                      <a:r>
                        <a:rPr lang="en-GB" sz="1100" dirty="0" smtClean="0">
                          <a:effectLst/>
                          <a:latin typeface="Calibri" panose="020F0502020204030204" pitchFamily="34" charset="0"/>
                          <a:ea typeface="Calibri" panose="020F0502020204030204" pitchFamily="34" charset="0"/>
                        </a:rPr>
                        <a:t>Increase conversion NPH</a:t>
                      </a:r>
                      <a:endParaRPr lang="en-GB" sz="1100" dirty="0">
                        <a:effectLst/>
                        <a:latin typeface="Calibri" panose="020F0502020204030204" pitchFamily="34" charset="0"/>
                        <a:ea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dirty="0" smtClean="0">
                          <a:solidFill>
                            <a:srgbClr val="000000"/>
                          </a:solidFill>
                          <a:effectLst/>
                          <a:latin typeface="Calibri" panose="020F0502020204030204" pitchFamily="34" charset="0"/>
                          <a:ea typeface="Calibri" panose="020F0502020204030204" pitchFamily="34" charset="0"/>
                        </a:rPr>
                        <a:t>Same day emergency care:</a:t>
                      </a:r>
                      <a:r>
                        <a:rPr lang="en-GB" sz="1100" baseline="0" dirty="0" smtClean="0">
                          <a:solidFill>
                            <a:srgbClr val="000000"/>
                          </a:solidFill>
                          <a:effectLst/>
                          <a:latin typeface="Calibri" panose="020F0502020204030204" pitchFamily="34" charset="0"/>
                          <a:ea typeface="Calibri" panose="020F0502020204030204" pitchFamily="34" charset="0"/>
                        </a:rPr>
                        <a:t> </a:t>
                      </a:r>
                      <a:r>
                        <a:rPr lang="en-GB" sz="1100" dirty="0" smtClean="0">
                          <a:solidFill>
                            <a:srgbClr val="000000"/>
                          </a:solidFill>
                          <a:effectLst/>
                          <a:latin typeface="Calibri" panose="020F0502020204030204" pitchFamily="34" charset="0"/>
                          <a:ea typeface="Calibri" panose="020F0502020204030204" pitchFamily="34" charset="0"/>
                        </a:rPr>
                        <a:t>Reduced waits to be seen in ED Rapid Access Unit NPH</a:t>
                      </a:r>
                      <a:endParaRPr lang="en-GB" sz="1100" dirty="0" smtClean="0">
                        <a:effectLst/>
                        <a:latin typeface="Calibri" panose="020F0502020204030204" pitchFamily="34" charset="0"/>
                        <a:ea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000" dirty="0">
                        <a:effectLst/>
                        <a:latin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spcAft>
                          <a:spcPts val="0"/>
                        </a:spcAft>
                      </a:pPr>
                      <a:r>
                        <a:rPr lang="en-GB" sz="1100" dirty="0">
                          <a:solidFill>
                            <a:srgbClr val="000000"/>
                          </a:solidFill>
                          <a:effectLst/>
                          <a:latin typeface="Calibri" panose="020F0502020204030204" pitchFamily="34" charset="0"/>
                          <a:ea typeface="Calibri" panose="020F0502020204030204" pitchFamily="34" charset="0"/>
                        </a:rPr>
                        <a:t>Converting NPH CDU D Bay to increase access to non-specific chest pain, </a:t>
                      </a:r>
                      <a:r>
                        <a:rPr lang="en-GB" sz="1100" dirty="0" err="1">
                          <a:solidFill>
                            <a:srgbClr val="000000"/>
                          </a:solidFill>
                          <a:effectLst/>
                          <a:latin typeface="Calibri" panose="020F0502020204030204" pitchFamily="34" charset="0"/>
                          <a:ea typeface="Calibri" panose="020F0502020204030204" pitchFamily="34" charset="0"/>
                        </a:rPr>
                        <a:t>needlestick</a:t>
                      </a:r>
                      <a:r>
                        <a:rPr lang="en-GB" sz="1100" dirty="0">
                          <a:solidFill>
                            <a:srgbClr val="000000"/>
                          </a:solidFill>
                          <a:effectLst/>
                          <a:latin typeface="Calibri" panose="020F0502020204030204" pitchFamily="34" charset="0"/>
                          <a:ea typeface="Calibri" panose="020F0502020204030204" pitchFamily="34" charset="0"/>
                        </a:rPr>
                        <a:t> injuries, hyperkalaemia and post CT KUB</a:t>
                      </a:r>
                      <a:endParaRPr lang="en-GB" sz="1100" dirty="0">
                        <a:effectLst/>
                        <a:latin typeface="Calibri" panose="020F0502020204030204" pitchFamily="34" charset="0"/>
                        <a:ea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gridSpan="2">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hMerge="1">
                  <a:txBody>
                    <a:bodyPr/>
                    <a:lstStyle/>
                    <a:p>
                      <a:endParaRPr lang="en-GB"/>
                    </a:p>
                  </a:txBody>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2259572714"/>
                  </a:ext>
                </a:extLst>
              </a:tr>
            </a:tbl>
          </a:graphicData>
        </a:graphic>
      </p:graphicFrame>
    </p:spTree>
    <p:extLst>
      <p:ext uri="{BB962C8B-B14F-4D97-AF65-F5344CB8AC3E}">
        <p14:creationId xmlns:p14="http://schemas.microsoft.com/office/powerpoint/2010/main" val="2710493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74205-DF0C-FA6A-31DC-992FC1B71DB3}"/>
              </a:ext>
            </a:extLst>
          </p:cNvPr>
          <p:cNvSpPr>
            <a:spLocks noGrp="1"/>
          </p:cNvSpPr>
          <p:nvPr>
            <p:ph type="title"/>
          </p:nvPr>
        </p:nvSpPr>
        <p:spPr>
          <a:xfrm>
            <a:off x="0" y="18255"/>
            <a:ext cx="10515600" cy="1325563"/>
          </a:xfrm>
        </p:spPr>
        <p:txBody>
          <a:bodyPr anchor="ctr">
            <a:normAutofit/>
          </a:bodyPr>
          <a:lstStyle/>
          <a:p>
            <a:r>
              <a:rPr lang="en-GB" sz="3000" b="1" dirty="0" smtClean="0"/>
              <a:t>Harrow </a:t>
            </a:r>
            <a:r>
              <a:rPr lang="en-GB" sz="3000" b="1" dirty="0" smtClean="0"/>
              <a:t>System Pressures </a:t>
            </a:r>
            <a:r>
              <a:rPr lang="en-GB" sz="3000" b="1" dirty="0" smtClean="0"/>
              <a:t>Metrics</a:t>
            </a:r>
            <a:endParaRPr lang="en-GB" sz="3000" b="1" dirty="0"/>
          </a:p>
        </p:txBody>
      </p:sp>
      <p:sp>
        <p:nvSpPr>
          <p:cNvPr id="3" name="TextBox 2"/>
          <p:cNvSpPr txBox="1"/>
          <p:nvPr/>
        </p:nvSpPr>
        <p:spPr>
          <a:xfrm>
            <a:off x="94390" y="1221166"/>
            <a:ext cx="12005187" cy="4524315"/>
          </a:xfrm>
          <a:prstGeom prst="rect">
            <a:avLst/>
          </a:prstGeom>
          <a:noFill/>
        </p:spPr>
        <p:txBody>
          <a:bodyPr wrap="square" rtlCol="0">
            <a:spAutoFit/>
          </a:bodyPr>
          <a:lstStyle/>
          <a:p>
            <a:r>
              <a:rPr lang="en-GB" dirty="0" smtClean="0"/>
              <a:t>The data in the following slides reflects the system position just prior to Christmas, a time when demand on health and care services is usually relatively low.</a:t>
            </a:r>
          </a:p>
          <a:p>
            <a:endParaRPr lang="en-GB" dirty="0"/>
          </a:p>
          <a:p>
            <a:r>
              <a:rPr lang="en-GB" dirty="0" smtClean="0"/>
              <a:t>Further data will become available between the submission of this report and the meeting of the Health and Wellbeing Board, which will cover the first week after New Year, when the health and care system usually experiences a surge in demand.</a:t>
            </a:r>
          </a:p>
          <a:p>
            <a:endParaRPr lang="en-GB" dirty="0"/>
          </a:p>
          <a:p>
            <a:r>
              <a:rPr lang="en-GB" dirty="0" smtClean="0"/>
              <a:t>Early indications (Wednesday 3</a:t>
            </a:r>
            <a:r>
              <a:rPr lang="en-GB" baseline="30000" dirty="0" smtClean="0"/>
              <a:t>rd</a:t>
            </a:r>
            <a:r>
              <a:rPr lang="en-GB" dirty="0" smtClean="0"/>
              <a:t> January) are that the combination of a surge in demand and the impact of the Junior Doctors’ Strike is having a severe impact on services.</a:t>
            </a:r>
          </a:p>
          <a:p>
            <a:endParaRPr lang="en-GB" dirty="0"/>
          </a:p>
          <a:p>
            <a:r>
              <a:rPr lang="en-GB" dirty="0" smtClean="0"/>
              <a:t>A briefing on the latest position will be prepared for discussion by the Board.</a:t>
            </a:r>
          </a:p>
          <a:p>
            <a:endParaRPr lang="en-GB" dirty="0"/>
          </a:p>
          <a:p>
            <a:r>
              <a:rPr lang="en-GB" dirty="0" smtClean="0"/>
              <a:t>The final slide contains a summary of some longer term trends that have emerged in 2023.  These include a significant increase in the number of A&amp;E attendances and a very large increase in the number of people receiving social care support after discharge from hospital.</a:t>
            </a:r>
          </a:p>
          <a:p>
            <a:endParaRPr lang="en-GB" dirty="0"/>
          </a:p>
          <a:p>
            <a:endParaRPr lang="en-GB" dirty="0"/>
          </a:p>
        </p:txBody>
      </p:sp>
    </p:spTree>
    <p:extLst>
      <p:ext uri="{BB962C8B-B14F-4D97-AF65-F5344CB8AC3E}">
        <p14:creationId xmlns:p14="http://schemas.microsoft.com/office/powerpoint/2010/main" val="1676884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74205-DF0C-FA6A-31DC-992FC1B71DB3}"/>
              </a:ext>
            </a:extLst>
          </p:cNvPr>
          <p:cNvSpPr>
            <a:spLocks noGrp="1"/>
          </p:cNvSpPr>
          <p:nvPr>
            <p:ph type="title"/>
          </p:nvPr>
        </p:nvSpPr>
        <p:spPr>
          <a:xfrm>
            <a:off x="0" y="18255"/>
            <a:ext cx="10515600" cy="1325563"/>
          </a:xfrm>
        </p:spPr>
        <p:txBody>
          <a:bodyPr anchor="ctr">
            <a:normAutofit fontScale="90000"/>
          </a:bodyPr>
          <a:lstStyle/>
          <a:p>
            <a:r>
              <a:rPr lang="en-GB" sz="3000" b="1" dirty="0" smtClean="0"/>
              <a:t/>
            </a:r>
            <a:br>
              <a:rPr lang="en-GB" sz="3000" b="1" dirty="0" smtClean="0"/>
            </a:br>
            <a:r>
              <a:rPr lang="en-GB" sz="3000" b="1" dirty="0" smtClean="0"/>
              <a:t>Harrow System Pressures Metrics (1/2)</a:t>
            </a:r>
            <a:r>
              <a:rPr lang="en-GB" sz="3000" b="1" dirty="0"/>
              <a:t/>
            </a:r>
            <a:br>
              <a:rPr lang="en-GB" sz="3000" b="1" dirty="0"/>
            </a:br>
            <a:endParaRPr lang="en-GB" sz="3000" b="1" dirty="0"/>
          </a:p>
        </p:txBody>
      </p:sp>
      <p:graphicFrame>
        <p:nvGraphicFramePr>
          <p:cNvPr id="3" name="Table 2"/>
          <p:cNvGraphicFramePr>
            <a:graphicFrameLocks noGrp="1"/>
          </p:cNvGraphicFramePr>
          <p:nvPr>
            <p:extLst/>
          </p:nvPr>
        </p:nvGraphicFramePr>
        <p:xfrm>
          <a:off x="0" y="1105150"/>
          <a:ext cx="12195728" cy="5201749"/>
        </p:xfrm>
        <a:graphic>
          <a:graphicData uri="http://schemas.openxmlformats.org/drawingml/2006/table">
            <a:tbl>
              <a:tblPr/>
              <a:tblGrid>
                <a:gridCol w="504703">
                  <a:extLst>
                    <a:ext uri="{9D8B030D-6E8A-4147-A177-3AD203B41FA5}">
                      <a16:colId xmlns:a16="http://schemas.microsoft.com/office/drawing/2014/main" val="2813288744"/>
                    </a:ext>
                  </a:extLst>
                </a:gridCol>
                <a:gridCol w="4195576">
                  <a:extLst>
                    <a:ext uri="{9D8B030D-6E8A-4147-A177-3AD203B41FA5}">
                      <a16:colId xmlns:a16="http://schemas.microsoft.com/office/drawing/2014/main" val="3133291244"/>
                    </a:ext>
                  </a:extLst>
                </a:gridCol>
                <a:gridCol w="893032">
                  <a:extLst>
                    <a:ext uri="{9D8B030D-6E8A-4147-A177-3AD203B41FA5}">
                      <a16:colId xmlns:a16="http://schemas.microsoft.com/office/drawing/2014/main" val="2816497379"/>
                    </a:ext>
                  </a:extLst>
                </a:gridCol>
                <a:gridCol w="1034503">
                  <a:extLst>
                    <a:ext uri="{9D8B030D-6E8A-4147-A177-3AD203B41FA5}">
                      <a16:colId xmlns:a16="http://schemas.microsoft.com/office/drawing/2014/main" val="2687885343"/>
                    </a:ext>
                  </a:extLst>
                </a:gridCol>
                <a:gridCol w="831139">
                  <a:extLst>
                    <a:ext uri="{9D8B030D-6E8A-4147-A177-3AD203B41FA5}">
                      <a16:colId xmlns:a16="http://schemas.microsoft.com/office/drawing/2014/main" val="440945939"/>
                    </a:ext>
                  </a:extLst>
                </a:gridCol>
                <a:gridCol w="978968">
                  <a:extLst>
                    <a:ext uri="{9D8B030D-6E8A-4147-A177-3AD203B41FA5}">
                      <a16:colId xmlns:a16="http://schemas.microsoft.com/office/drawing/2014/main" val="3517426258"/>
                    </a:ext>
                  </a:extLst>
                </a:gridCol>
                <a:gridCol w="601249">
                  <a:extLst>
                    <a:ext uri="{9D8B030D-6E8A-4147-A177-3AD203B41FA5}">
                      <a16:colId xmlns:a16="http://schemas.microsoft.com/office/drawing/2014/main" val="434188987"/>
                    </a:ext>
                  </a:extLst>
                </a:gridCol>
                <a:gridCol w="2475732">
                  <a:extLst>
                    <a:ext uri="{9D8B030D-6E8A-4147-A177-3AD203B41FA5}">
                      <a16:colId xmlns:a16="http://schemas.microsoft.com/office/drawing/2014/main" val="1548022371"/>
                    </a:ext>
                  </a:extLst>
                </a:gridCol>
                <a:gridCol w="680826">
                  <a:extLst>
                    <a:ext uri="{9D8B030D-6E8A-4147-A177-3AD203B41FA5}">
                      <a16:colId xmlns:a16="http://schemas.microsoft.com/office/drawing/2014/main" val="2405213039"/>
                    </a:ext>
                  </a:extLst>
                </a:gridCol>
              </a:tblGrid>
              <a:tr h="388237">
                <a:tc>
                  <a:txBody>
                    <a:bodyPr/>
                    <a:lstStyle/>
                    <a:p>
                      <a:pPr algn="ctr" fontAlgn="ctr"/>
                      <a:r>
                        <a:rPr lang="en-GB" sz="1200" b="1" i="0" u="none" strike="noStrike" dirty="0">
                          <a:solidFill>
                            <a:srgbClr val="FFFFFF"/>
                          </a:solidFill>
                          <a:effectLst/>
                          <a:latin typeface="Calibri" panose="020F0502020204030204" pitchFamily="34" charset="0"/>
                        </a:rPr>
                        <a:t> </a:t>
                      </a:r>
                    </a:p>
                  </a:txBody>
                  <a:tcPr marL="8884" marR="8884" marT="888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1200" b="1" i="0" u="none" strike="noStrike">
                          <a:solidFill>
                            <a:srgbClr val="FFFFFF"/>
                          </a:solidFill>
                          <a:effectLst/>
                          <a:latin typeface="Calibri" panose="020F0502020204030204" pitchFamily="34" charset="0"/>
                        </a:rPr>
                        <a:t>System Indicators</a:t>
                      </a:r>
                    </a:p>
                  </a:txBody>
                  <a:tcPr marL="8884" marR="8884" marT="8884"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1200" b="1" i="0" u="none" strike="noStrike" dirty="0">
                          <a:solidFill>
                            <a:srgbClr val="FFFFFF"/>
                          </a:solidFill>
                          <a:effectLst/>
                          <a:latin typeface="Calibri" panose="020F0502020204030204" pitchFamily="34" charset="0"/>
                        </a:rPr>
                        <a:t>Cohort</a:t>
                      </a:r>
                    </a:p>
                  </a:txBody>
                  <a:tcPr marL="8884" marR="8884" marT="8884"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1200" b="1" i="0" u="none" strike="noStrike" dirty="0">
                          <a:solidFill>
                            <a:srgbClr val="FFFFFF"/>
                          </a:solidFill>
                          <a:effectLst/>
                          <a:latin typeface="Calibri" panose="020F0502020204030204" pitchFamily="34" charset="0"/>
                        </a:rPr>
                        <a:t>Frequency </a:t>
                      </a:r>
                    </a:p>
                  </a:txBody>
                  <a:tcPr marL="8884" marR="8884" marT="8884"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1200" b="1" i="0" u="none" strike="noStrike" dirty="0">
                          <a:solidFill>
                            <a:srgbClr val="FFFFFF"/>
                          </a:solidFill>
                          <a:effectLst/>
                          <a:latin typeface="Calibri" panose="020F0502020204030204" pitchFamily="34" charset="0"/>
                        </a:rPr>
                        <a:t>Data </a:t>
                      </a:r>
                      <a:endParaRPr lang="en-GB" sz="1200" b="1" i="0" u="none" strike="noStrike" dirty="0" smtClean="0">
                        <a:solidFill>
                          <a:srgbClr val="FFFFFF"/>
                        </a:solidFill>
                        <a:effectLst/>
                        <a:latin typeface="Calibri" panose="020F0502020204030204" pitchFamily="34" charset="0"/>
                      </a:endParaRPr>
                    </a:p>
                    <a:p>
                      <a:pPr algn="ctr" fontAlgn="ctr"/>
                      <a:r>
                        <a:rPr lang="en-GB" sz="1200" b="1" i="0" u="none" strike="noStrike" dirty="0" smtClean="0">
                          <a:solidFill>
                            <a:srgbClr val="FFFFFF"/>
                          </a:solidFill>
                          <a:effectLst/>
                          <a:latin typeface="Calibri" panose="020F0502020204030204" pitchFamily="34" charset="0"/>
                        </a:rPr>
                        <a:t>Period</a:t>
                      </a:r>
                      <a:endParaRPr lang="en-GB" sz="1200" b="1" i="0" u="none" strike="noStrike" dirty="0">
                        <a:solidFill>
                          <a:srgbClr val="FFFFFF"/>
                        </a:solidFill>
                        <a:effectLst/>
                        <a:latin typeface="Calibri" panose="020F0502020204030204" pitchFamily="34" charset="0"/>
                      </a:endParaRPr>
                    </a:p>
                  </a:txBody>
                  <a:tcPr marL="8884" marR="8884" marT="8884"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1200" b="1" i="0" u="none" strike="noStrike" dirty="0">
                          <a:solidFill>
                            <a:srgbClr val="FFFFFF"/>
                          </a:solidFill>
                          <a:effectLst/>
                          <a:latin typeface="Calibri" panose="020F0502020204030204" pitchFamily="34" charset="0"/>
                        </a:rPr>
                        <a:t>Current Period</a:t>
                      </a:r>
                    </a:p>
                  </a:txBody>
                  <a:tcPr marL="8884" marR="8884" marT="8884"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1200" b="1" i="0" u="none" strike="noStrike" dirty="0">
                          <a:solidFill>
                            <a:srgbClr val="FFFFFF"/>
                          </a:solidFill>
                          <a:effectLst/>
                          <a:latin typeface="Calibri" panose="020F0502020204030204" pitchFamily="34" charset="0"/>
                        </a:rPr>
                        <a:t>Previous Period</a:t>
                      </a:r>
                    </a:p>
                  </a:txBody>
                  <a:tcPr marL="8884" marR="8884" marT="8884"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gridSpan="2">
                  <a:txBody>
                    <a:bodyPr/>
                    <a:lstStyle/>
                    <a:p>
                      <a:pPr algn="ctr" fontAlgn="ctr"/>
                      <a:r>
                        <a:rPr lang="en-GB" sz="1200" b="1" i="0" u="none" strike="noStrike" dirty="0" smtClean="0">
                          <a:solidFill>
                            <a:srgbClr val="FFFFFF"/>
                          </a:solidFill>
                          <a:effectLst/>
                          <a:latin typeface="Calibri" panose="020F0502020204030204" pitchFamily="34" charset="0"/>
                        </a:rPr>
                        <a:t>Context</a:t>
                      </a:r>
                      <a:endParaRPr lang="en-GB" sz="1200" b="1" i="0" u="none" strike="noStrike" dirty="0">
                        <a:solidFill>
                          <a:srgbClr val="FFFFFF"/>
                        </a:solidFill>
                        <a:effectLst/>
                        <a:latin typeface="Calibri" panose="020F0502020204030204" pitchFamily="34" charset="0"/>
                      </a:endParaRPr>
                    </a:p>
                  </a:txBody>
                  <a:tcPr marL="8884" marR="8884" marT="8884"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hMerge="1">
                  <a:txBody>
                    <a:bodyPr/>
                    <a:lstStyle/>
                    <a:p>
                      <a:endParaRPr lang="en-GB"/>
                    </a:p>
                  </a:txBody>
                  <a:tcPr/>
                </a:tc>
                <a:extLst>
                  <a:ext uri="{0D108BD9-81ED-4DB2-BD59-A6C34878D82A}">
                    <a16:rowId xmlns:a16="http://schemas.microsoft.com/office/drawing/2014/main" val="456093978"/>
                  </a:ext>
                </a:extLst>
              </a:tr>
              <a:tr h="198722">
                <a:tc gridSpan="7">
                  <a:txBody>
                    <a:bodyPr/>
                    <a:lstStyle/>
                    <a:p>
                      <a:pPr algn="l" fontAlgn="ctr"/>
                      <a:r>
                        <a:rPr lang="en-GB" sz="1200" b="1" i="0" u="none" strike="noStrike" dirty="0">
                          <a:solidFill>
                            <a:srgbClr val="FFFFFF"/>
                          </a:solidFill>
                          <a:effectLst/>
                          <a:latin typeface="Calibri" panose="020F0502020204030204" pitchFamily="34" charset="0"/>
                        </a:rPr>
                        <a:t>Success of Prevention Measures</a:t>
                      </a:r>
                    </a:p>
                  </a:txBody>
                  <a:tcPr marL="8884" marR="8884" marT="8884" marB="0" anchor="ctr">
                    <a:lnL w="25400" cap="flat" cmpd="dbl"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algn="l" fontAlgn="ctr"/>
                      <a:endParaRPr lang="en-GB" sz="1200" b="1" i="0" u="none" strike="noStrike" dirty="0">
                        <a:solidFill>
                          <a:srgbClr val="FFFFFF"/>
                        </a:solidFill>
                        <a:effectLst/>
                        <a:latin typeface="Calibri" panose="020F0502020204030204" pitchFamily="34" charset="0"/>
                      </a:endParaRPr>
                    </a:p>
                  </a:txBody>
                  <a:tcPr marL="8884" marR="8884" marT="888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hMerge="1">
                  <a:txBody>
                    <a:bodyPr/>
                    <a:lstStyle/>
                    <a:p>
                      <a:endParaRPr lang="en-GB"/>
                    </a:p>
                  </a:txBody>
                  <a:tcPr/>
                </a:tc>
                <a:extLst>
                  <a:ext uri="{0D108BD9-81ED-4DB2-BD59-A6C34878D82A}">
                    <a16:rowId xmlns:a16="http://schemas.microsoft.com/office/drawing/2014/main" val="11835691"/>
                  </a:ext>
                </a:extLst>
              </a:tr>
              <a:tr h="198722">
                <a:tc>
                  <a:txBody>
                    <a:bodyPr/>
                    <a:lstStyle/>
                    <a:p>
                      <a:pPr algn="ctr" fontAlgn="ctr"/>
                      <a:r>
                        <a:rPr lang="en-GB" sz="1200" b="1" i="0" u="none" strike="noStrike">
                          <a:solidFill>
                            <a:srgbClr val="FFFFFF"/>
                          </a:solidFill>
                          <a:effectLst/>
                          <a:latin typeface="Calibri" panose="020F0502020204030204" pitchFamily="34" charset="0"/>
                        </a:rPr>
                        <a:t>1</a:t>
                      </a:r>
                    </a:p>
                  </a:txBody>
                  <a:tcPr marL="8884" marR="8884" marT="888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200" b="0" i="0" u="none" strike="noStrike" dirty="0">
                          <a:solidFill>
                            <a:srgbClr val="000000"/>
                          </a:solidFill>
                          <a:effectLst/>
                          <a:latin typeface="Calibri" panose="020F0502020204030204" pitchFamily="34" charset="0"/>
                        </a:rPr>
                        <a:t>Autumn Campaign - Covid </a:t>
                      </a:r>
                      <a:r>
                        <a:rPr lang="en-GB" sz="1200" b="0" i="0" u="none" strike="noStrike" dirty="0" err="1" smtClean="0">
                          <a:solidFill>
                            <a:srgbClr val="000000"/>
                          </a:solidFill>
                          <a:effectLst/>
                          <a:latin typeface="Calibri" panose="020F0502020204030204" pitchFamily="34" charset="0"/>
                        </a:rPr>
                        <a:t>vacc</a:t>
                      </a:r>
                      <a:r>
                        <a:rPr lang="en-GB" sz="1200" b="0" i="0" u="none" strike="noStrike" dirty="0" smtClean="0">
                          <a:solidFill>
                            <a:srgbClr val="000000"/>
                          </a:solidFill>
                          <a:effectLst/>
                          <a:latin typeface="Calibri" panose="020F0502020204030204" pitchFamily="34" charset="0"/>
                        </a:rPr>
                        <a:t> uptake</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Harrow</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Weekly</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WE 24/12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34.84%</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34.85%</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ctr"/>
                      <a:r>
                        <a:rPr lang="en-GB" sz="1100" b="0" i="0" u="none" strike="noStrike">
                          <a:solidFill>
                            <a:srgbClr val="000000"/>
                          </a:solidFill>
                          <a:effectLst/>
                          <a:latin typeface="Calibri" panose="020F0502020204030204" pitchFamily="34" charset="0"/>
                        </a:rPr>
                        <a:t>NWL uptake</a:t>
                      </a:r>
                    </a:p>
                  </a:txBody>
                  <a:tcPr marL="5443" marR="5443" marT="5443"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27.0%</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774170961"/>
                  </a:ext>
                </a:extLst>
              </a:tr>
              <a:tr h="198722">
                <a:tc>
                  <a:txBody>
                    <a:bodyPr/>
                    <a:lstStyle/>
                    <a:p>
                      <a:pPr algn="ctr" fontAlgn="ctr"/>
                      <a:r>
                        <a:rPr lang="en-GB" sz="1200" b="1" i="0" u="none" strike="noStrike" dirty="0">
                          <a:solidFill>
                            <a:srgbClr val="FFFFFF"/>
                          </a:solidFill>
                          <a:effectLst/>
                          <a:latin typeface="Calibri" panose="020F0502020204030204" pitchFamily="34" charset="0"/>
                        </a:rPr>
                        <a:t>2</a:t>
                      </a:r>
                    </a:p>
                  </a:txBody>
                  <a:tcPr marL="8884" marR="8884" marT="888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200" b="0" i="0" u="none" strike="noStrike" dirty="0">
                          <a:solidFill>
                            <a:srgbClr val="000000"/>
                          </a:solidFill>
                          <a:effectLst/>
                          <a:latin typeface="Calibri" panose="020F0502020204030204" pitchFamily="34" charset="0"/>
                        </a:rPr>
                        <a:t>Autumn Campaign - Flu </a:t>
                      </a:r>
                      <a:r>
                        <a:rPr lang="en-GB" sz="1200" b="0" i="0" u="none" strike="noStrike" dirty="0" err="1" smtClean="0">
                          <a:solidFill>
                            <a:srgbClr val="000000"/>
                          </a:solidFill>
                          <a:effectLst/>
                          <a:latin typeface="Calibri" panose="020F0502020204030204" pitchFamily="34" charset="0"/>
                        </a:rPr>
                        <a:t>vacc</a:t>
                      </a:r>
                      <a:r>
                        <a:rPr lang="en-GB" sz="1200" b="0" i="0" u="none" strike="noStrike" dirty="0" smtClean="0">
                          <a:solidFill>
                            <a:srgbClr val="000000"/>
                          </a:solidFill>
                          <a:effectLst/>
                          <a:latin typeface="Calibri" panose="020F0502020204030204" pitchFamily="34" charset="0"/>
                        </a:rPr>
                        <a:t> uptake</a:t>
                      </a:r>
                      <a:endParaRPr lang="en-GB" sz="1200" b="0" i="0" u="none" strike="noStrike" dirty="0">
                        <a:solidFill>
                          <a:srgbClr val="000000"/>
                        </a:solidFill>
                        <a:effectLst/>
                        <a:latin typeface="Calibri" panose="020F0502020204030204" pitchFamily="34" charset="0"/>
                      </a:endParaRP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Harrow</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Weekly</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WE 21/12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38.15%</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37.85%</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ctr"/>
                      <a:r>
                        <a:rPr lang="en-GB" sz="1100" b="0" i="0" u="none" strike="noStrike">
                          <a:solidFill>
                            <a:srgbClr val="000000"/>
                          </a:solidFill>
                          <a:effectLst/>
                          <a:latin typeface="Calibri" panose="020F0502020204030204" pitchFamily="34" charset="0"/>
                        </a:rPr>
                        <a:t>NWL uptake</a:t>
                      </a:r>
                    </a:p>
                  </a:txBody>
                  <a:tcPr marL="5443" marR="5443" marT="5443"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33.3%</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1784395834"/>
                  </a:ext>
                </a:extLst>
              </a:tr>
              <a:tr h="198722">
                <a:tc gridSpan="7">
                  <a:txBody>
                    <a:bodyPr/>
                    <a:lstStyle/>
                    <a:p>
                      <a:pPr algn="l" fontAlgn="ctr"/>
                      <a:r>
                        <a:rPr lang="en-GB" sz="1200" b="1" i="0" u="none" strike="noStrike" dirty="0">
                          <a:solidFill>
                            <a:srgbClr val="FFFFFF"/>
                          </a:solidFill>
                          <a:effectLst/>
                          <a:latin typeface="Calibri" panose="020F0502020204030204" pitchFamily="34" charset="0"/>
                        </a:rPr>
                        <a:t>Demand pressure</a:t>
                      </a:r>
                    </a:p>
                  </a:txBody>
                  <a:tcPr marL="8884" marR="8884" marT="8884" marB="0" anchor="ctr">
                    <a:lnL w="25400" cap="flat" cmpd="dbl"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63B8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algn="l" fontAlgn="ctr"/>
                      <a:endParaRPr lang="en-GB" sz="1200" b="1" i="0" u="none" strike="noStrike" dirty="0">
                        <a:solidFill>
                          <a:srgbClr val="FFFFFF"/>
                        </a:solidFill>
                        <a:effectLst/>
                        <a:latin typeface="Calibri" panose="020F0502020204030204" pitchFamily="34" charset="0"/>
                      </a:endParaRPr>
                    </a:p>
                  </a:txBody>
                  <a:tcPr marL="8884" marR="8884" marT="888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63B81"/>
                    </a:solidFill>
                  </a:tcPr>
                </a:tc>
                <a:tc hMerge="1">
                  <a:txBody>
                    <a:bodyPr/>
                    <a:lstStyle/>
                    <a:p>
                      <a:endParaRPr lang="en-GB"/>
                    </a:p>
                  </a:txBody>
                  <a:tcPr/>
                </a:tc>
                <a:extLst>
                  <a:ext uri="{0D108BD9-81ED-4DB2-BD59-A6C34878D82A}">
                    <a16:rowId xmlns:a16="http://schemas.microsoft.com/office/drawing/2014/main" val="2008270105"/>
                  </a:ext>
                </a:extLst>
              </a:tr>
              <a:tr h="198722">
                <a:tc>
                  <a:txBody>
                    <a:bodyPr/>
                    <a:lstStyle/>
                    <a:p>
                      <a:pPr algn="ctr" fontAlgn="ctr"/>
                      <a:r>
                        <a:rPr lang="en-GB" sz="1200" b="1" i="0" u="none" strike="noStrike">
                          <a:solidFill>
                            <a:srgbClr val="FFFFFF"/>
                          </a:solidFill>
                          <a:effectLst/>
                          <a:latin typeface="Calibri" panose="020F0502020204030204" pitchFamily="34" charset="0"/>
                        </a:rPr>
                        <a:t>6</a:t>
                      </a:r>
                    </a:p>
                  </a:txBody>
                  <a:tcPr marL="8884" marR="8884" marT="888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200" b="0" i="0" u="none" strike="noStrike" dirty="0">
                          <a:solidFill>
                            <a:srgbClr val="000000"/>
                          </a:solidFill>
                          <a:effectLst/>
                          <a:latin typeface="Calibri" panose="020F0502020204030204" pitchFamily="34" charset="0"/>
                        </a:rPr>
                        <a:t>AED Attends</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NPH</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Weekly</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WE 24/12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a:r>
                        <a:rPr lang="en-GB" sz="1100" dirty="0" smtClean="0"/>
                        <a:t>2248</a:t>
                      </a:r>
                      <a:endParaRPr lang="en-GB" sz="1100" dirty="0"/>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a:r>
                        <a:rPr lang="en-GB" sz="1100" dirty="0" smtClean="0"/>
                        <a:t>2246</a:t>
                      </a:r>
                      <a:endParaRPr lang="en-GB" sz="1100" dirty="0"/>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100" b="0" i="0" u="none" strike="noStrike" kern="1200" baseline="0" dirty="0" err="1" smtClean="0">
                          <a:solidFill>
                            <a:srgbClr val="000000"/>
                          </a:solidFill>
                          <a:effectLst/>
                          <a:latin typeface="Calibri" panose="020F0502020204030204" pitchFamily="34" charset="0"/>
                          <a:ea typeface="+mn-ea"/>
                          <a:cs typeface="+mn-cs"/>
                        </a:rPr>
                        <a:t>Avg</a:t>
                      </a:r>
                      <a:r>
                        <a:rPr lang="en-GB" sz="1100" b="0" i="0" u="none" strike="noStrike" kern="1200" baseline="0" dirty="0" smtClean="0">
                          <a:solidFill>
                            <a:srgbClr val="000000"/>
                          </a:solidFill>
                          <a:effectLst/>
                          <a:latin typeface="Calibri" panose="020F0502020204030204" pitchFamily="34" charset="0"/>
                          <a:ea typeface="+mn-ea"/>
                          <a:cs typeface="+mn-cs"/>
                        </a:rPr>
                        <a:t> over last winter (Oct 22 - Apr 23)</a:t>
                      </a:r>
                    </a:p>
                  </a:txBody>
                  <a:tcPr marL="4763" marR="4763" marT="4763"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2,139</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1895604666"/>
                  </a:ext>
                </a:extLst>
              </a:tr>
              <a:tr h="198722">
                <a:tc>
                  <a:txBody>
                    <a:bodyPr/>
                    <a:lstStyle/>
                    <a:p>
                      <a:pPr algn="ctr" fontAlgn="ctr"/>
                      <a:r>
                        <a:rPr lang="en-GB" sz="1200" b="1" i="0" u="none" strike="noStrike" dirty="0" smtClean="0">
                          <a:solidFill>
                            <a:srgbClr val="FFFFFF"/>
                          </a:solidFill>
                          <a:effectLst/>
                          <a:latin typeface="Calibri" panose="020F0502020204030204" pitchFamily="34" charset="0"/>
                        </a:rPr>
                        <a:t>7</a:t>
                      </a:r>
                      <a:endParaRPr lang="en-GB" sz="1200" b="1" i="0" u="none" strike="noStrike" dirty="0">
                        <a:solidFill>
                          <a:srgbClr val="FFFFFF"/>
                        </a:solidFill>
                        <a:effectLst/>
                        <a:latin typeface="Calibri" panose="020F0502020204030204" pitchFamily="34" charset="0"/>
                      </a:endParaRPr>
                    </a:p>
                  </a:txBody>
                  <a:tcPr marL="8884" marR="8884" marT="888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200" b="0" i="0" u="none" strike="noStrike" dirty="0">
                          <a:solidFill>
                            <a:srgbClr val="000000"/>
                          </a:solidFill>
                          <a:effectLst/>
                          <a:latin typeface="Calibri" panose="020F0502020204030204" pitchFamily="34" charset="0"/>
                        </a:rPr>
                        <a:t>AED Attends Paeds</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NPH</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Weekly</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WE 24/12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a:r>
                        <a:rPr lang="en-GB" sz="1100" dirty="0" smtClean="0"/>
                        <a:t>409</a:t>
                      </a:r>
                      <a:endParaRPr lang="en-GB" sz="1100" dirty="0"/>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a:r>
                        <a:rPr lang="en-GB" sz="1100" dirty="0" smtClean="0"/>
                        <a:t>444</a:t>
                      </a:r>
                      <a:endParaRPr lang="en-GB" sz="1100" dirty="0"/>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err="1">
                          <a:solidFill>
                            <a:srgbClr val="000000"/>
                          </a:solidFill>
                          <a:effectLst/>
                          <a:latin typeface="Calibri" panose="020F0502020204030204" pitchFamily="34" charset="0"/>
                        </a:rPr>
                        <a:t>Avg</a:t>
                      </a:r>
                      <a:r>
                        <a:rPr lang="en-GB" sz="1100" b="0" i="0" u="none" strike="noStrike" dirty="0">
                          <a:solidFill>
                            <a:srgbClr val="000000"/>
                          </a:solidFill>
                          <a:effectLst/>
                          <a:latin typeface="Calibri" panose="020F0502020204030204" pitchFamily="34" charset="0"/>
                        </a:rPr>
                        <a:t> over last winter (Oct 22 - Apr 23)</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546</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1216815450"/>
                  </a:ext>
                </a:extLst>
              </a:tr>
              <a:tr h="209881">
                <a:tc>
                  <a:txBody>
                    <a:bodyPr/>
                    <a:lstStyle/>
                    <a:p>
                      <a:pPr algn="ctr" fontAlgn="ctr"/>
                      <a:r>
                        <a:rPr lang="en-GB" sz="1200" b="1" i="0" u="none" strike="noStrike">
                          <a:solidFill>
                            <a:srgbClr val="FFFFFF"/>
                          </a:solidFill>
                          <a:effectLst/>
                          <a:latin typeface="Calibri" panose="020F0502020204030204" pitchFamily="34" charset="0"/>
                        </a:rPr>
                        <a:t>8</a:t>
                      </a:r>
                    </a:p>
                  </a:txBody>
                  <a:tcPr marL="8884" marR="8884" marT="888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200" b="0" i="0" u="none" strike="noStrike" dirty="0">
                          <a:solidFill>
                            <a:srgbClr val="000000"/>
                          </a:solidFill>
                          <a:effectLst/>
                          <a:latin typeface="Calibri" panose="020F0502020204030204" pitchFamily="34" charset="0"/>
                        </a:rPr>
                        <a:t>UTC Attends</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NPH</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Weekly</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WE 24/12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a:r>
                        <a:rPr lang="en-GB" sz="1100" dirty="0" smtClean="0"/>
                        <a:t>1432</a:t>
                      </a:r>
                      <a:endParaRPr lang="en-GB" sz="1100" dirty="0"/>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a:r>
                        <a:rPr lang="en-GB" sz="1100" dirty="0" smtClean="0"/>
                        <a:t>1582</a:t>
                      </a:r>
                      <a:endParaRPr lang="en-GB" sz="1100" dirty="0"/>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3 </a:t>
                      </a:r>
                      <a:r>
                        <a:rPr lang="en-GB" sz="1100" b="0" i="0" u="none" strike="noStrike" dirty="0" err="1">
                          <a:solidFill>
                            <a:srgbClr val="000000"/>
                          </a:solidFill>
                          <a:effectLst/>
                          <a:latin typeface="Calibri" panose="020F0502020204030204" pitchFamily="34" charset="0"/>
                        </a:rPr>
                        <a:t>mth</a:t>
                      </a:r>
                      <a:r>
                        <a:rPr lang="en-GB" sz="1100" b="0" i="0" u="none" strike="noStrike" dirty="0">
                          <a:solidFill>
                            <a:srgbClr val="000000"/>
                          </a:solidFill>
                          <a:effectLst/>
                          <a:latin typeface="Calibri" panose="020F0502020204030204" pitchFamily="34" charset="0"/>
                        </a:rPr>
                        <a:t> </a:t>
                      </a:r>
                      <a:r>
                        <a:rPr lang="en-GB" sz="1100" b="0" i="0" u="none" strike="noStrike" dirty="0" err="1">
                          <a:solidFill>
                            <a:srgbClr val="000000"/>
                          </a:solidFill>
                          <a:effectLst/>
                          <a:latin typeface="Calibri" panose="020F0502020204030204" pitchFamily="34" charset="0"/>
                        </a:rPr>
                        <a:t>avg</a:t>
                      </a:r>
                      <a:endParaRPr lang="en-GB"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smtClean="0">
                          <a:solidFill>
                            <a:srgbClr val="000000"/>
                          </a:solidFill>
                          <a:effectLst/>
                          <a:latin typeface="Calibri" panose="020F0502020204030204" pitchFamily="34" charset="0"/>
                        </a:rPr>
                        <a:t>1,314</a:t>
                      </a:r>
                      <a:endParaRPr lang="en-GB" sz="1100" b="0" i="0" u="none" strike="noStrike" dirty="0">
                        <a:solidFill>
                          <a:srgbClr val="000000"/>
                        </a:solidFill>
                        <a:effectLst/>
                        <a:latin typeface="Calibri" panose="020F0502020204030204" pitchFamily="34" charset="0"/>
                      </a:endParaRP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1676010069"/>
                  </a:ext>
                </a:extLst>
              </a:tr>
              <a:tr h="198722">
                <a:tc>
                  <a:txBody>
                    <a:bodyPr/>
                    <a:lstStyle/>
                    <a:p>
                      <a:pPr algn="ctr" fontAlgn="ctr"/>
                      <a:r>
                        <a:rPr lang="en-GB" sz="1200" b="1" i="0" u="none" strike="noStrike">
                          <a:solidFill>
                            <a:srgbClr val="FFFFFF"/>
                          </a:solidFill>
                          <a:effectLst/>
                          <a:latin typeface="Calibri" panose="020F0502020204030204" pitchFamily="34" charset="0"/>
                        </a:rPr>
                        <a:t>9</a:t>
                      </a:r>
                    </a:p>
                  </a:txBody>
                  <a:tcPr marL="8884" marR="8884" marT="888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200" b="0" i="0" u="none" strike="noStrike" dirty="0">
                          <a:solidFill>
                            <a:srgbClr val="000000"/>
                          </a:solidFill>
                          <a:effectLst/>
                          <a:latin typeface="Calibri" panose="020F0502020204030204" pitchFamily="34" charset="0"/>
                        </a:rPr>
                        <a:t>AED Emergency Admissions</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NPH</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Weekly</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WE 24/12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a:r>
                        <a:rPr lang="en-GB" sz="1100" dirty="0" smtClean="0"/>
                        <a:t>667</a:t>
                      </a:r>
                      <a:endParaRPr lang="en-GB" sz="1100" dirty="0"/>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a:r>
                        <a:rPr lang="en-GB" sz="1100" dirty="0" smtClean="0"/>
                        <a:t>711</a:t>
                      </a:r>
                      <a:endParaRPr lang="en-GB" sz="1100" dirty="0"/>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err="1">
                          <a:solidFill>
                            <a:srgbClr val="000000"/>
                          </a:solidFill>
                          <a:effectLst/>
                          <a:latin typeface="Calibri" panose="020F0502020204030204" pitchFamily="34" charset="0"/>
                        </a:rPr>
                        <a:t>Avg</a:t>
                      </a:r>
                      <a:r>
                        <a:rPr lang="en-GB" sz="1100" b="0" i="0" u="none" strike="noStrike" dirty="0">
                          <a:solidFill>
                            <a:srgbClr val="000000"/>
                          </a:solidFill>
                          <a:effectLst/>
                          <a:latin typeface="Calibri" panose="020F0502020204030204" pitchFamily="34" charset="0"/>
                        </a:rPr>
                        <a:t> over last winter (Oct 22 - Apr 23)</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642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2312892156"/>
                  </a:ext>
                </a:extLst>
              </a:tr>
              <a:tr h="198722">
                <a:tc>
                  <a:txBody>
                    <a:bodyPr/>
                    <a:lstStyle/>
                    <a:p>
                      <a:pPr algn="ctr" fontAlgn="ctr"/>
                      <a:r>
                        <a:rPr lang="en-GB" sz="1200" b="1" i="0" u="none" strike="noStrike">
                          <a:solidFill>
                            <a:srgbClr val="FFFFFF"/>
                          </a:solidFill>
                          <a:effectLst/>
                          <a:latin typeface="Calibri" panose="020F0502020204030204" pitchFamily="34" charset="0"/>
                        </a:rPr>
                        <a:t>10</a:t>
                      </a:r>
                    </a:p>
                  </a:txBody>
                  <a:tcPr marL="8884" marR="8884" marT="888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200" b="0" i="0" u="none" strike="noStrike" dirty="0">
                          <a:solidFill>
                            <a:srgbClr val="000000"/>
                          </a:solidFill>
                          <a:effectLst/>
                          <a:latin typeface="Calibri" panose="020F0502020204030204" pitchFamily="34" charset="0"/>
                        </a:rPr>
                        <a:t>Community/District Nursing - </a:t>
                      </a:r>
                      <a:r>
                        <a:rPr lang="en-GB" sz="1200" b="0" i="0" u="none" strike="noStrike" dirty="0" smtClean="0">
                          <a:solidFill>
                            <a:srgbClr val="000000"/>
                          </a:solidFill>
                          <a:effectLst/>
                          <a:latin typeface="Calibri" panose="020F0502020204030204" pitchFamily="34" charset="0"/>
                        </a:rPr>
                        <a:t>Visits </a:t>
                      </a:r>
                      <a:r>
                        <a:rPr lang="en-GB" sz="1200" b="0" i="0" u="none" strike="noStrike" dirty="0">
                          <a:solidFill>
                            <a:srgbClr val="000000"/>
                          </a:solidFill>
                          <a:effectLst/>
                          <a:latin typeface="Calibri" panose="020F0502020204030204" pitchFamily="34" charset="0"/>
                        </a:rPr>
                        <a:t>completed (in hours)</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Harrow</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Weekly</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WE 23/12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1,673</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1,654</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Avg over last winter (Oct 22 - Apr 23)</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2,321</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934714444"/>
                  </a:ext>
                </a:extLst>
              </a:tr>
              <a:tr h="198722">
                <a:tc>
                  <a:txBody>
                    <a:bodyPr/>
                    <a:lstStyle/>
                    <a:p>
                      <a:pPr algn="ctr" fontAlgn="ctr"/>
                      <a:r>
                        <a:rPr lang="en-GB" sz="1200" b="1" i="0" u="none" strike="noStrike">
                          <a:solidFill>
                            <a:srgbClr val="FFFFFF"/>
                          </a:solidFill>
                          <a:effectLst/>
                          <a:latin typeface="Calibri" panose="020F0502020204030204" pitchFamily="34" charset="0"/>
                        </a:rPr>
                        <a:t>11</a:t>
                      </a:r>
                    </a:p>
                  </a:txBody>
                  <a:tcPr marL="8884" marR="8884" marT="888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200" b="0" i="0" u="none" strike="noStrike" dirty="0">
                          <a:solidFill>
                            <a:srgbClr val="000000"/>
                          </a:solidFill>
                          <a:effectLst/>
                          <a:latin typeface="Calibri" panose="020F0502020204030204" pitchFamily="34" charset="0"/>
                        </a:rPr>
                        <a:t>Community/District Nursing - </a:t>
                      </a:r>
                      <a:r>
                        <a:rPr lang="en-GB" sz="1200" b="0" i="0" u="none" strike="noStrike" dirty="0" smtClean="0">
                          <a:solidFill>
                            <a:srgbClr val="000000"/>
                          </a:solidFill>
                          <a:effectLst/>
                          <a:latin typeface="Calibri" panose="020F0502020204030204" pitchFamily="34" charset="0"/>
                        </a:rPr>
                        <a:t>Rostered </a:t>
                      </a:r>
                      <a:r>
                        <a:rPr lang="en-GB" sz="1200" b="0" i="0" u="none" strike="noStrike" dirty="0">
                          <a:solidFill>
                            <a:srgbClr val="000000"/>
                          </a:solidFill>
                          <a:effectLst/>
                          <a:latin typeface="Calibri" panose="020F0502020204030204" pitchFamily="34" charset="0"/>
                        </a:rPr>
                        <a:t>staff (in hours)</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Harrow</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Weekly</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WE 23/12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1,558</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1,455</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Avg over last winter (Oct 22 - Apr 23)</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1,843</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710472166"/>
                  </a:ext>
                </a:extLst>
              </a:tr>
              <a:tr h="202309">
                <a:tc>
                  <a:txBody>
                    <a:bodyPr/>
                    <a:lstStyle/>
                    <a:p>
                      <a:pPr algn="ctr" fontAlgn="ctr"/>
                      <a:r>
                        <a:rPr lang="en-GB" sz="1200" b="1" i="0" u="none" strike="noStrike">
                          <a:solidFill>
                            <a:srgbClr val="FFFFFF"/>
                          </a:solidFill>
                          <a:effectLst/>
                          <a:latin typeface="Calibri" panose="020F0502020204030204" pitchFamily="34" charset="0"/>
                        </a:rPr>
                        <a:t>12</a:t>
                      </a:r>
                    </a:p>
                  </a:txBody>
                  <a:tcPr marL="8884" marR="8884" marT="888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t"/>
                      <a:r>
                        <a:rPr lang="en-GB" sz="1200" b="0" i="0" u="none" strike="noStrike" dirty="0" smtClean="0">
                          <a:solidFill>
                            <a:srgbClr val="000000"/>
                          </a:solidFill>
                          <a:effectLst/>
                          <a:latin typeface="Calibri" panose="020F0502020204030204" pitchFamily="34" charset="0"/>
                        </a:rPr>
                        <a:t>No</a:t>
                      </a:r>
                      <a:r>
                        <a:rPr lang="en-GB" sz="1200" b="0" i="0" u="none" strike="noStrike" baseline="0" dirty="0" smtClean="0">
                          <a:solidFill>
                            <a:srgbClr val="000000"/>
                          </a:solidFill>
                          <a:effectLst/>
                          <a:latin typeface="Calibri" panose="020F0502020204030204" pitchFamily="34" charset="0"/>
                        </a:rPr>
                        <a:t> h</a:t>
                      </a:r>
                      <a:r>
                        <a:rPr lang="en-GB" sz="1200" b="0" i="0" u="none" strike="noStrike" dirty="0" smtClean="0">
                          <a:solidFill>
                            <a:srgbClr val="000000"/>
                          </a:solidFill>
                          <a:effectLst/>
                          <a:latin typeface="Calibri" panose="020F0502020204030204" pitchFamily="34" charset="0"/>
                        </a:rPr>
                        <a:t>ospital </a:t>
                      </a:r>
                      <a:r>
                        <a:rPr lang="en-GB" sz="1200" b="0" i="0" u="none" strike="noStrike" dirty="0">
                          <a:solidFill>
                            <a:srgbClr val="000000"/>
                          </a:solidFill>
                          <a:effectLst/>
                          <a:latin typeface="Calibri" panose="020F0502020204030204" pitchFamily="34" charset="0"/>
                        </a:rPr>
                        <a:t>discharges in month that required social care input </a:t>
                      </a:r>
                    </a:p>
                  </a:txBody>
                  <a:tcPr marL="8884" marR="8884" marT="8884"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Harrow</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Monthly</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Oct-23</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147</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147</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Mar ‘20 </a:t>
                      </a:r>
                      <a:r>
                        <a:rPr lang="en-GB" sz="1100" b="0" i="0" u="none" strike="noStrike" dirty="0" err="1">
                          <a:solidFill>
                            <a:srgbClr val="000000"/>
                          </a:solidFill>
                          <a:effectLst/>
                          <a:latin typeface="Calibri" panose="020F0502020204030204" pitchFamily="34" charset="0"/>
                        </a:rPr>
                        <a:t>Avg</a:t>
                      </a:r>
                      <a:endParaRPr lang="en-GB"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smtClean="0">
                          <a:solidFill>
                            <a:srgbClr val="000000"/>
                          </a:solidFill>
                          <a:effectLst/>
                          <a:latin typeface="Calibri" panose="020F0502020204030204" pitchFamily="34" charset="0"/>
                        </a:rPr>
                        <a:t>178</a:t>
                      </a:r>
                      <a:endParaRPr lang="en-GB"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1529098620"/>
                  </a:ext>
                </a:extLst>
              </a:tr>
              <a:tr h="198722">
                <a:tc>
                  <a:txBody>
                    <a:bodyPr/>
                    <a:lstStyle/>
                    <a:p>
                      <a:pPr algn="ctr" fontAlgn="ctr"/>
                      <a:r>
                        <a:rPr lang="en-GB" sz="1200" b="1" i="0" u="none" strike="noStrike">
                          <a:solidFill>
                            <a:srgbClr val="FFFFFF"/>
                          </a:solidFill>
                          <a:effectLst/>
                          <a:latin typeface="Calibri" panose="020F0502020204030204" pitchFamily="34" charset="0"/>
                        </a:rPr>
                        <a:t>13</a:t>
                      </a:r>
                    </a:p>
                  </a:txBody>
                  <a:tcPr marL="8884" marR="8884" marT="888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200" b="0" i="0" u="none" strike="noStrike" dirty="0" smtClean="0">
                          <a:solidFill>
                            <a:srgbClr val="000000"/>
                          </a:solidFill>
                          <a:effectLst/>
                          <a:latin typeface="Calibri" panose="020F0502020204030204" pitchFamily="34" charset="0"/>
                        </a:rPr>
                        <a:t>No </a:t>
                      </a:r>
                      <a:r>
                        <a:rPr lang="en-GB" sz="1200" b="0" i="0" u="none" strike="noStrike" dirty="0">
                          <a:solidFill>
                            <a:srgbClr val="000000"/>
                          </a:solidFill>
                          <a:effectLst/>
                          <a:latin typeface="Calibri" panose="020F0502020204030204" pitchFamily="34" charset="0"/>
                        </a:rPr>
                        <a:t>of patients being worked with by social care </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a:solidFill>
                            <a:srgbClr val="000000"/>
                          </a:solidFill>
                          <a:effectLst/>
                          <a:latin typeface="Calibri" panose="020F0502020204030204" pitchFamily="34" charset="0"/>
                        </a:rPr>
                        <a:t>Harrow</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Monthly</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Oct-23</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337</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337</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Mar ‘20 </a:t>
                      </a:r>
                      <a:r>
                        <a:rPr lang="en-GB" sz="1100" b="0" i="0" u="none" strike="noStrike" dirty="0" err="1">
                          <a:solidFill>
                            <a:srgbClr val="000000"/>
                          </a:solidFill>
                          <a:effectLst/>
                          <a:latin typeface="Calibri" panose="020F0502020204030204" pitchFamily="34" charset="0"/>
                        </a:rPr>
                        <a:t>Avg</a:t>
                      </a:r>
                      <a:endParaRPr lang="en-GB"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smtClean="0">
                          <a:solidFill>
                            <a:srgbClr val="000000"/>
                          </a:solidFill>
                          <a:effectLst/>
                          <a:latin typeface="Calibri" panose="020F0502020204030204" pitchFamily="34" charset="0"/>
                        </a:rPr>
                        <a:t>91</a:t>
                      </a:r>
                      <a:endParaRPr lang="en-GB"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941929994"/>
                  </a:ext>
                </a:extLst>
              </a:tr>
              <a:tr h="198722">
                <a:tc>
                  <a:txBody>
                    <a:bodyPr/>
                    <a:lstStyle/>
                    <a:p>
                      <a:pPr algn="ctr" fontAlgn="ctr"/>
                      <a:r>
                        <a:rPr lang="en-GB" sz="1200" b="1" i="0" u="none" strike="noStrike">
                          <a:solidFill>
                            <a:srgbClr val="FFFFFF"/>
                          </a:solidFill>
                          <a:effectLst/>
                          <a:latin typeface="Calibri" panose="020F0502020204030204" pitchFamily="34" charset="0"/>
                        </a:rPr>
                        <a:t>14</a:t>
                      </a:r>
                    </a:p>
                  </a:txBody>
                  <a:tcPr marL="8884" marR="8884" marT="888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200" b="0" i="0" u="none" strike="noStrike" dirty="0">
                          <a:solidFill>
                            <a:srgbClr val="000000"/>
                          </a:solidFill>
                          <a:effectLst/>
                          <a:latin typeface="Calibri" panose="020F0502020204030204" pitchFamily="34" charset="0"/>
                        </a:rPr>
                        <a:t>MH Liaison AED Referrals</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a:solidFill>
                            <a:srgbClr val="000000"/>
                          </a:solidFill>
                          <a:effectLst/>
                          <a:latin typeface="Calibri" panose="020F0502020204030204" pitchFamily="34" charset="0"/>
                        </a:rPr>
                        <a:t>Harrow</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Weekly</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WE 24/12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63</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73</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err="1">
                          <a:solidFill>
                            <a:srgbClr val="000000"/>
                          </a:solidFill>
                          <a:effectLst/>
                          <a:latin typeface="Calibri" panose="020F0502020204030204" pitchFamily="34" charset="0"/>
                        </a:rPr>
                        <a:t>Avg</a:t>
                      </a:r>
                      <a:r>
                        <a:rPr lang="en-GB" sz="1100" b="0" i="0" u="none" strike="noStrike" dirty="0">
                          <a:solidFill>
                            <a:srgbClr val="000000"/>
                          </a:solidFill>
                          <a:effectLst/>
                          <a:latin typeface="Calibri" panose="020F0502020204030204" pitchFamily="34" charset="0"/>
                        </a:rPr>
                        <a:t> over last winter (Oct 22 - Apr 23)</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33</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840381127"/>
                  </a:ext>
                </a:extLst>
              </a:tr>
              <a:tr h="213062">
                <a:tc>
                  <a:txBody>
                    <a:bodyPr/>
                    <a:lstStyle/>
                    <a:p>
                      <a:pPr algn="ctr" fontAlgn="ctr"/>
                      <a:r>
                        <a:rPr lang="en-GB" sz="1200" b="1" i="0" u="none" strike="noStrike">
                          <a:solidFill>
                            <a:srgbClr val="FFFFFF"/>
                          </a:solidFill>
                          <a:effectLst/>
                          <a:latin typeface="Calibri" panose="020F0502020204030204" pitchFamily="34" charset="0"/>
                        </a:rPr>
                        <a:t>15</a:t>
                      </a:r>
                    </a:p>
                  </a:txBody>
                  <a:tcPr marL="8884" marR="8884" marT="888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200" b="0" i="0" u="none" strike="noStrike" dirty="0">
                          <a:solidFill>
                            <a:srgbClr val="000000"/>
                          </a:solidFill>
                          <a:effectLst/>
                          <a:latin typeface="Calibri" panose="020F0502020204030204" pitchFamily="34" charset="0"/>
                        </a:rPr>
                        <a:t>MH Liaison AED Referrals - 1 hour response</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Harrow</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Weekly</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WE 24/12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90.2%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83.3%</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err="1">
                          <a:solidFill>
                            <a:srgbClr val="000000"/>
                          </a:solidFill>
                          <a:effectLst/>
                          <a:latin typeface="Calibri" panose="020F0502020204030204" pitchFamily="34" charset="0"/>
                        </a:rPr>
                        <a:t>Avg</a:t>
                      </a:r>
                      <a:r>
                        <a:rPr lang="en-GB" sz="1100" b="0" i="0" u="none" strike="noStrike" dirty="0">
                          <a:solidFill>
                            <a:srgbClr val="000000"/>
                          </a:solidFill>
                          <a:effectLst/>
                          <a:latin typeface="Calibri" panose="020F0502020204030204" pitchFamily="34" charset="0"/>
                        </a:rPr>
                        <a:t> over last winter (Oct 22 - Apr 23)</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62%</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1475915939"/>
                  </a:ext>
                </a:extLst>
              </a:tr>
              <a:tr h="198722">
                <a:tc>
                  <a:txBody>
                    <a:bodyPr/>
                    <a:lstStyle/>
                    <a:p>
                      <a:pPr algn="ctr" fontAlgn="ctr"/>
                      <a:r>
                        <a:rPr lang="en-GB" sz="1200" b="1" i="0" u="none" strike="noStrike">
                          <a:solidFill>
                            <a:srgbClr val="FFFFFF"/>
                          </a:solidFill>
                          <a:effectLst/>
                          <a:latin typeface="Calibri" panose="020F0502020204030204" pitchFamily="34" charset="0"/>
                        </a:rPr>
                        <a:t>16</a:t>
                      </a:r>
                    </a:p>
                  </a:txBody>
                  <a:tcPr marL="8884" marR="8884" marT="888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200" b="0" i="0" u="none" strike="noStrike" dirty="0">
                          <a:solidFill>
                            <a:srgbClr val="000000"/>
                          </a:solidFill>
                          <a:effectLst/>
                          <a:latin typeface="Calibri" panose="020F0502020204030204" pitchFamily="34" charset="0"/>
                        </a:rPr>
                        <a:t>MH Liaison Ward referrals</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Harrow</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Weekly</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WE 24/12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34</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33</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err="1">
                          <a:solidFill>
                            <a:srgbClr val="000000"/>
                          </a:solidFill>
                          <a:effectLst/>
                          <a:latin typeface="Calibri" panose="020F0502020204030204" pitchFamily="34" charset="0"/>
                        </a:rPr>
                        <a:t>Avg</a:t>
                      </a:r>
                      <a:r>
                        <a:rPr lang="en-GB" sz="1100" b="0" i="0" u="none" strike="noStrike" dirty="0">
                          <a:solidFill>
                            <a:srgbClr val="000000"/>
                          </a:solidFill>
                          <a:effectLst/>
                          <a:latin typeface="Calibri" panose="020F0502020204030204" pitchFamily="34" charset="0"/>
                        </a:rPr>
                        <a:t> over last winter (Oct 22 - Apr 23)</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60</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911293236"/>
                  </a:ext>
                </a:extLst>
              </a:tr>
              <a:tr h="198722">
                <a:tc>
                  <a:txBody>
                    <a:bodyPr/>
                    <a:lstStyle/>
                    <a:p>
                      <a:pPr algn="ctr" fontAlgn="ctr"/>
                      <a:r>
                        <a:rPr lang="en-GB" sz="1200" b="1" i="0" u="none" strike="noStrike">
                          <a:solidFill>
                            <a:srgbClr val="FFFFFF"/>
                          </a:solidFill>
                          <a:effectLst/>
                          <a:latin typeface="Calibri" panose="020F0502020204030204" pitchFamily="34" charset="0"/>
                        </a:rPr>
                        <a:t>17</a:t>
                      </a:r>
                    </a:p>
                  </a:txBody>
                  <a:tcPr marL="8884" marR="8884" marT="888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200" b="0" i="0" u="none" strike="noStrike" dirty="0">
                          <a:solidFill>
                            <a:srgbClr val="000000"/>
                          </a:solidFill>
                          <a:effectLst/>
                          <a:latin typeface="Calibri" panose="020F0502020204030204" pitchFamily="34" charset="0"/>
                        </a:rPr>
                        <a:t>MH Liaison Ward referrals - 24 hour response</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Harrow</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Weekly</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WE 24/12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72.2%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63.6%</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err="1">
                          <a:solidFill>
                            <a:srgbClr val="000000"/>
                          </a:solidFill>
                          <a:effectLst/>
                          <a:latin typeface="Calibri" panose="020F0502020204030204" pitchFamily="34" charset="0"/>
                        </a:rPr>
                        <a:t>Avg</a:t>
                      </a:r>
                      <a:r>
                        <a:rPr lang="en-GB" sz="1100" b="0" i="0" u="none" strike="noStrike" dirty="0">
                          <a:solidFill>
                            <a:srgbClr val="000000"/>
                          </a:solidFill>
                          <a:effectLst/>
                          <a:latin typeface="Calibri" panose="020F0502020204030204" pitchFamily="34" charset="0"/>
                        </a:rPr>
                        <a:t> over last winter (Oct 22 - Apr 23)</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85%</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4132989726"/>
                  </a:ext>
                </a:extLst>
              </a:tr>
              <a:tr h="198722">
                <a:tc>
                  <a:txBody>
                    <a:bodyPr/>
                    <a:lstStyle/>
                    <a:p>
                      <a:pPr algn="ctr" fontAlgn="ctr"/>
                      <a:r>
                        <a:rPr lang="en-GB" sz="1200" b="1" i="0" u="none" strike="noStrike">
                          <a:solidFill>
                            <a:srgbClr val="FFFFFF"/>
                          </a:solidFill>
                          <a:effectLst/>
                          <a:latin typeface="Calibri" panose="020F0502020204030204" pitchFamily="34" charset="0"/>
                        </a:rPr>
                        <a:t>18</a:t>
                      </a:r>
                    </a:p>
                  </a:txBody>
                  <a:tcPr marL="8884" marR="8884" marT="888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200" b="0" i="0" u="none" strike="noStrike" dirty="0">
                          <a:solidFill>
                            <a:srgbClr val="000000"/>
                          </a:solidFill>
                          <a:effectLst/>
                          <a:latin typeface="Calibri" panose="020F0502020204030204" pitchFamily="34" charset="0"/>
                        </a:rPr>
                        <a:t>Rapid Response - </a:t>
                      </a:r>
                      <a:r>
                        <a:rPr lang="en-GB" sz="1200" b="0" i="0" u="none" strike="noStrike" dirty="0" smtClean="0">
                          <a:solidFill>
                            <a:srgbClr val="000000"/>
                          </a:solidFill>
                          <a:effectLst/>
                          <a:latin typeface="Calibri" panose="020F0502020204030204" pitchFamily="34" charset="0"/>
                        </a:rPr>
                        <a:t>Visits </a:t>
                      </a:r>
                      <a:r>
                        <a:rPr lang="en-GB" sz="1200" b="0" i="0" u="none" strike="noStrike" dirty="0">
                          <a:solidFill>
                            <a:srgbClr val="000000"/>
                          </a:solidFill>
                          <a:effectLst/>
                          <a:latin typeface="Calibri" panose="020F0502020204030204" pitchFamily="34" charset="0"/>
                        </a:rPr>
                        <a:t>completed (in hours)</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a:solidFill>
                            <a:srgbClr val="000000"/>
                          </a:solidFill>
                          <a:effectLst/>
                          <a:latin typeface="Calibri" panose="020F0502020204030204" pitchFamily="34" charset="0"/>
                        </a:rPr>
                        <a:t>Harrow</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Weekly</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WE 23/12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200</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360</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err="1">
                          <a:solidFill>
                            <a:srgbClr val="000000"/>
                          </a:solidFill>
                          <a:effectLst/>
                          <a:latin typeface="Calibri" panose="020F0502020204030204" pitchFamily="34" charset="0"/>
                        </a:rPr>
                        <a:t>Avg</a:t>
                      </a:r>
                      <a:r>
                        <a:rPr lang="en-GB" sz="1100" b="0" i="0" u="none" strike="noStrike" dirty="0">
                          <a:solidFill>
                            <a:srgbClr val="000000"/>
                          </a:solidFill>
                          <a:effectLst/>
                          <a:latin typeface="Calibri" panose="020F0502020204030204" pitchFamily="34" charset="0"/>
                        </a:rPr>
                        <a:t> over last winter (Oct 22 - Apr 23)</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330</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572796161"/>
                  </a:ext>
                </a:extLst>
              </a:tr>
              <a:tr h="198722">
                <a:tc>
                  <a:txBody>
                    <a:bodyPr/>
                    <a:lstStyle/>
                    <a:p>
                      <a:pPr algn="ctr" fontAlgn="ctr"/>
                      <a:r>
                        <a:rPr lang="en-GB" sz="1200" b="1" i="0" u="none" strike="noStrike" dirty="0">
                          <a:solidFill>
                            <a:srgbClr val="FFFFFF"/>
                          </a:solidFill>
                          <a:effectLst/>
                          <a:latin typeface="Calibri" panose="020F0502020204030204" pitchFamily="34" charset="0"/>
                        </a:rPr>
                        <a:t>19</a:t>
                      </a:r>
                    </a:p>
                  </a:txBody>
                  <a:tcPr marL="8884" marR="8884" marT="888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200" b="0" i="0" u="none" strike="noStrike" dirty="0">
                          <a:solidFill>
                            <a:srgbClr val="000000"/>
                          </a:solidFill>
                          <a:effectLst/>
                          <a:latin typeface="Calibri" panose="020F0502020204030204" pitchFamily="34" charset="0"/>
                        </a:rPr>
                        <a:t>Rapid Response </a:t>
                      </a:r>
                      <a:r>
                        <a:rPr lang="en-GB" sz="1200" b="0" i="0" u="none" strike="noStrike" dirty="0" smtClean="0">
                          <a:solidFill>
                            <a:srgbClr val="000000"/>
                          </a:solidFill>
                          <a:effectLst/>
                          <a:latin typeface="Calibri" panose="020F0502020204030204" pitchFamily="34" charset="0"/>
                        </a:rPr>
                        <a:t>-</a:t>
                      </a:r>
                      <a:r>
                        <a:rPr lang="en-GB" sz="1200" b="0" i="0" u="none" strike="noStrike" baseline="0" dirty="0" smtClean="0">
                          <a:solidFill>
                            <a:srgbClr val="000000"/>
                          </a:solidFill>
                          <a:effectLst/>
                          <a:latin typeface="Calibri" panose="020F0502020204030204" pitchFamily="34" charset="0"/>
                        </a:rPr>
                        <a:t> R</a:t>
                      </a:r>
                      <a:r>
                        <a:rPr lang="en-GB" sz="1200" b="0" i="0" u="none" strike="noStrike" dirty="0" smtClean="0">
                          <a:solidFill>
                            <a:srgbClr val="000000"/>
                          </a:solidFill>
                          <a:effectLst/>
                          <a:latin typeface="Calibri" panose="020F0502020204030204" pitchFamily="34" charset="0"/>
                        </a:rPr>
                        <a:t>ostered </a:t>
                      </a:r>
                      <a:r>
                        <a:rPr lang="en-GB" sz="1200" b="0" i="0" u="none" strike="noStrike" dirty="0">
                          <a:solidFill>
                            <a:srgbClr val="000000"/>
                          </a:solidFill>
                          <a:effectLst/>
                          <a:latin typeface="Calibri" panose="020F0502020204030204" pitchFamily="34" charset="0"/>
                        </a:rPr>
                        <a:t>staff (in hours)</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a:solidFill>
                            <a:srgbClr val="000000"/>
                          </a:solidFill>
                          <a:effectLst/>
                          <a:latin typeface="Calibri" panose="020F0502020204030204" pitchFamily="34" charset="0"/>
                        </a:rPr>
                        <a:t>Harrow</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Weekly</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WE 23/12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147.75</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391</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err="1">
                          <a:solidFill>
                            <a:srgbClr val="000000"/>
                          </a:solidFill>
                          <a:effectLst/>
                          <a:latin typeface="Calibri" panose="020F0502020204030204" pitchFamily="34" charset="0"/>
                        </a:rPr>
                        <a:t>Avg</a:t>
                      </a:r>
                      <a:r>
                        <a:rPr lang="en-GB" sz="1100" b="0" i="0" u="none" strike="noStrike" dirty="0">
                          <a:solidFill>
                            <a:srgbClr val="000000"/>
                          </a:solidFill>
                          <a:effectLst/>
                          <a:latin typeface="Calibri" panose="020F0502020204030204" pitchFamily="34" charset="0"/>
                        </a:rPr>
                        <a:t> over last winter (Oct 22 - Apr 23)</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smtClean="0">
                          <a:solidFill>
                            <a:srgbClr val="000000"/>
                          </a:solidFill>
                          <a:effectLst/>
                          <a:latin typeface="Calibri" panose="020F0502020204030204" pitchFamily="34" charset="0"/>
                        </a:rPr>
                        <a:t>390</a:t>
                      </a:r>
                      <a:endParaRPr lang="en-GB"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2018785714"/>
                  </a:ext>
                </a:extLst>
              </a:tr>
              <a:tr h="198722">
                <a:tc>
                  <a:txBody>
                    <a:bodyPr/>
                    <a:lstStyle/>
                    <a:p>
                      <a:pPr algn="ctr" fontAlgn="ctr"/>
                      <a:r>
                        <a:rPr lang="en-GB" sz="1200" b="1" i="0" u="none" strike="noStrike" kern="1200" dirty="0">
                          <a:solidFill>
                            <a:srgbClr val="FFFFFF"/>
                          </a:solidFill>
                          <a:effectLst/>
                          <a:latin typeface="Calibri" panose="020F0502020204030204" pitchFamily="34" charset="0"/>
                          <a:ea typeface="+mn-ea"/>
                          <a:cs typeface="+mn-cs"/>
                        </a:rPr>
                        <a:t>20</a:t>
                      </a:r>
                    </a:p>
                  </a:txBody>
                  <a:tcPr marL="9525" marR="9525" marT="9525"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200" b="0" i="0" u="none" strike="noStrike" dirty="0" smtClean="0">
                          <a:solidFill>
                            <a:srgbClr val="000000"/>
                          </a:solidFill>
                          <a:effectLst/>
                          <a:latin typeface="Calibri" panose="020F0502020204030204" pitchFamily="34" charset="0"/>
                        </a:rPr>
                        <a:t>No</a:t>
                      </a:r>
                      <a:r>
                        <a:rPr lang="en-GB" sz="1200" b="0" i="0" u="none" strike="noStrike" baseline="0" dirty="0" smtClean="0">
                          <a:solidFill>
                            <a:srgbClr val="000000"/>
                          </a:solidFill>
                          <a:effectLst/>
                          <a:latin typeface="Calibri" panose="020F0502020204030204" pitchFamily="34" charset="0"/>
                        </a:rPr>
                        <a:t> of r</a:t>
                      </a:r>
                      <a:r>
                        <a:rPr lang="en-GB" sz="1200" b="0" i="0" u="none" strike="noStrike" dirty="0" smtClean="0">
                          <a:solidFill>
                            <a:srgbClr val="000000"/>
                          </a:solidFill>
                          <a:effectLst/>
                          <a:latin typeface="Calibri" panose="020F0502020204030204" pitchFamily="34" charset="0"/>
                        </a:rPr>
                        <a:t>eferrals to drug and alcohol service </a:t>
                      </a:r>
                      <a:endParaRPr lang="en-GB" sz="1200" b="0" i="0" u="none" strike="noStrike" dirty="0">
                        <a:solidFill>
                          <a:srgbClr val="000000"/>
                        </a:solidFill>
                        <a:effectLst/>
                        <a:latin typeface="Calibri" panose="020F0502020204030204" pitchFamily="34" charset="0"/>
                      </a:endParaRP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endParaRPr lang="en-GB" sz="1200" b="0" i="0" u="none" strike="noStrike">
                        <a:solidFill>
                          <a:srgbClr val="000000"/>
                        </a:solidFill>
                        <a:effectLst/>
                        <a:latin typeface="Calibri" panose="020F0502020204030204" pitchFamily="34" charset="0"/>
                      </a:endParaRP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endParaRPr lang="en-GB" sz="1200" b="0" i="0" u="none" strike="noStrike" dirty="0">
                        <a:solidFill>
                          <a:srgbClr val="000000"/>
                        </a:solidFill>
                        <a:effectLst/>
                        <a:latin typeface="Calibri" panose="020F0502020204030204" pitchFamily="34" charset="0"/>
                      </a:endParaRP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 </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 </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 </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 </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 </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691934855"/>
                  </a:ext>
                </a:extLst>
              </a:tr>
              <a:tr h="0">
                <a:tc>
                  <a:txBody>
                    <a:bodyPr/>
                    <a:lstStyle/>
                    <a:p>
                      <a:pPr algn="ctr" fontAlgn="ctr"/>
                      <a:r>
                        <a:rPr lang="en-GB" sz="1200" b="1" i="0" u="none" strike="noStrike" kern="1200" dirty="0">
                          <a:solidFill>
                            <a:srgbClr val="FFFFFF"/>
                          </a:solidFill>
                          <a:effectLst/>
                          <a:latin typeface="Calibri" panose="020F0502020204030204" pitchFamily="34" charset="0"/>
                          <a:ea typeface="+mn-ea"/>
                          <a:cs typeface="+mn-cs"/>
                        </a:rPr>
                        <a:t>21</a:t>
                      </a:r>
                    </a:p>
                  </a:txBody>
                  <a:tcPr marL="9525" marR="9525" marT="9525"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200" b="0" i="0" u="none" strike="noStrike" baseline="0" dirty="0" smtClean="0">
                          <a:solidFill>
                            <a:srgbClr val="000000"/>
                          </a:solidFill>
                          <a:effectLst/>
                          <a:latin typeface="Calibri" panose="020F0502020204030204" pitchFamily="34" charset="0"/>
                        </a:rPr>
                        <a:t>Urgent r</a:t>
                      </a:r>
                      <a:r>
                        <a:rPr lang="en-GB" sz="1200" b="0" i="0" u="none" strike="noStrike" dirty="0" smtClean="0">
                          <a:solidFill>
                            <a:srgbClr val="000000"/>
                          </a:solidFill>
                          <a:effectLst/>
                          <a:latin typeface="Calibri" panose="020F0502020204030204" pitchFamily="34" charset="0"/>
                        </a:rPr>
                        <a:t>eferrals to drug and alcohol service </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endParaRPr lang="en-GB" sz="1200" b="0" i="0" u="none" strike="noStrike" dirty="0">
                        <a:solidFill>
                          <a:srgbClr val="000000"/>
                        </a:solidFill>
                        <a:effectLst/>
                        <a:latin typeface="Calibri" panose="020F0502020204030204" pitchFamily="34" charset="0"/>
                      </a:endParaRP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endParaRPr lang="en-GB" sz="1200" b="0" i="0" u="none" strike="noStrike" dirty="0">
                        <a:solidFill>
                          <a:srgbClr val="000000"/>
                        </a:solidFill>
                        <a:effectLst/>
                        <a:latin typeface="Calibri" panose="020F0502020204030204" pitchFamily="34" charset="0"/>
                      </a:endParaRP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 </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 </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 </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 </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 </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795010635"/>
                  </a:ext>
                </a:extLst>
              </a:tr>
              <a:tr h="170782">
                <a:tc>
                  <a:txBody>
                    <a:bodyPr/>
                    <a:lstStyle/>
                    <a:p>
                      <a:pPr algn="ctr" fontAlgn="ctr"/>
                      <a:r>
                        <a:rPr lang="en-GB" sz="1200" b="1" i="0" u="none" strike="noStrike" kern="1200" dirty="0">
                          <a:solidFill>
                            <a:srgbClr val="FFFFFF"/>
                          </a:solidFill>
                          <a:effectLst/>
                          <a:latin typeface="Calibri" panose="020F0502020204030204" pitchFamily="34" charset="0"/>
                          <a:ea typeface="+mn-ea"/>
                          <a:cs typeface="+mn-cs"/>
                        </a:rPr>
                        <a:t>22</a:t>
                      </a:r>
                    </a:p>
                  </a:txBody>
                  <a:tcPr marL="9525" marR="9525" marT="9525"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200" b="0" i="0" u="none" strike="noStrike" dirty="0" smtClean="0">
                          <a:solidFill>
                            <a:srgbClr val="000000"/>
                          </a:solidFill>
                          <a:effectLst/>
                          <a:latin typeface="Calibri" panose="020F0502020204030204" pitchFamily="34" charset="0"/>
                        </a:rPr>
                        <a:t>No of referrals to Housing for homeless patients with MH issues</a:t>
                      </a:r>
                      <a:endParaRPr lang="en-GB" sz="1200" b="0" i="0" u="none" strike="noStrike" dirty="0">
                        <a:solidFill>
                          <a:srgbClr val="000000"/>
                        </a:solidFill>
                        <a:effectLst/>
                        <a:latin typeface="Calibri" panose="020F0502020204030204" pitchFamily="34" charset="0"/>
                      </a:endParaRP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endParaRPr lang="en-GB" sz="1200" b="0" i="0" u="none" strike="noStrike">
                        <a:solidFill>
                          <a:srgbClr val="000000"/>
                        </a:solidFill>
                        <a:effectLst/>
                        <a:latin typeface="Calibri" panose="020F0502020204030204" pitchFamily="34" charset="0"/>
                      </a:endParaRP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endParaRPr lang="en-GB" sz="1200" b="0" i="0" u="none" strike="noStrike" dirty="0">
                        <a:solidFill>
                          <a:srgbClr val="000000"/>
                        </a:solidFill>
                        <a:effectLst/>
                        <a:latin typeface="Calibri" panose="020F0502020204030204" pitchFamily="34" charset="0"/>
                      </a:endParaRP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 </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 </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 </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 </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 </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4134410825"/>
                  </a:ext>
                </a:extLst>
              </a:tr>
              <a:tr h="220806">
                <a:tc>
                  <a:txBody>
                    <a:bodyPr/>
                    <a:lstStyle/>
                    <a:p>
                      <a:pPr algn="ctr" fontAlgn="ctr"/>
                      <a:r>
                        <a:rPr lang="en-GB" sz="1200" b="1" i="0" u="none" strike="noStrike" kern="1200" dirty="0">
                          <a:solidFill>
                            <a:srgbClr val="FFFFFF"/>
                          </a:solidFill>
                          <a:effectLst/>
                          <a:latin typeface="Calibri" panose="020F0502020204030204" pitchFamily="34" charset="0"/>
                          <a:ea typeface="+mn-ea"/>
                          <a:cs typeface="+mn-cs"/>
                        </a:rPr>
                        <a:t>23</a:t>
                      </a:r>
                    </a:p>
                  </a:txBody>
                  <a:tcPr marL="9525" marR="9525" marT="9525"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200" b="0" i="0" u="none" strike="noStrike" dirty="0" smtClean="0">
                          <a:solidFill>
                            <a:srgbClr val="000000"/>
                          </a:solidFill>
                          <a:effectLst/>
                          <a:latin typeface="Calibri" panose="020F0502020204030204" pitchFamily="34" charset="0"/>
                        </a:rPr>
                        <a:t>Urgent referrals to Housing for homeless patients with MH issues</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endParaRPr lang="en-GB" sz="1200" b="0" i="0" u="none" strike="noStrike">
                        <a:solidFill>
                          <a:srgbClr val="000000"/>
                        </a:solidFill>
                        <a:effectLst/>
                        <a:latin typeface="Calibri" panose="020F0502020204030204" pitchFamily="34" charset="0"/>
                      </a:endParaRP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endParaRPr lang="en-GB" sz="1200" b="0" i="0" u="none" strike="noStrike" dirty="0">
                        <a:solidFill>
                          <a:srgbClr val="000000"/>
                        </a:solidFill>
                        <a:effectLst/>
                        <a:latin typeface="Calibri" panose="020F0502020204030204" pitchFamily="34" charset="0"/>
                      </a:endParaRP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 </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 </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 </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 </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 </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855999777"/>
                  </a:ext>
                </a:extLst>
              </a:tr>
              <a:tr h="198722">
                <a:tc>
                  <a:txBody>
                    <a:bodyPr/>
                    <a:lstStyle/>
                    <a:p>
                      <a:pPr algn="ctr" fontAlgn="ctr"/>
                      <a:r>
                        <a:rPr lang="en-GB" sz="1200" b="1" i="0" u="none" strike="noStrike" kern="1200" dirty="0">
                          <a:solidFill>
                            <a:srgbClr val="FFFFFF"/>
                          </a:solidFill>
                          <a:effectLst/>
                          <a:latin typeface="Calibri" panose="020F0502020204030204" pitchFamily="34" charset="0"/>
                          <a:ea typeface="+mn-ea"/>
                          <a:cs typeface="+mn-cs"/>
                        </a:rPr>
                        <a:t>24</a:t>
                      </a:r>
                    </a:p>
                  </a:txBody>
                  <a:tcPr marL="9525" marR="9525" marT="9525"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200" b="0" i="0" u="none" strike="noStrike" dirty="0" smtClean="0">
                          <a:solidFill>
                            <a:srgbClr val="000000"/>
                          </a:solidFill>
                          <a:effectLst/>
                          <a:latin typeface="Calibri" panose="020F0502020204030204" pitchFamily="34" charset="0"/>
                        </a:rPr>
                        <a:t>People contacting LA about Damp / Mould</a:t>
                      </a:r>
                      <a:endParaRPr lang="en-GB" sz="1200" b="0" i="0" u="none" strike="noStrike" dirty="0">
                        <a:solidFill>
                          <a:srgbClr val="000000"/>
                        </a:solidFill>
                        <a:effectLst/>
                        <a:latin typeface="Calibri" panose="020F0502020204030204" pitchFamily="34" charset="0"/>
                      </a:endParaRP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Harrow</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Monthly</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Nov-23</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104</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69</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3 mth avg</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76</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754008990"/>
                  </a:ext>
                </a:extLst>
              </a:tr>
              <a:tr h="204370">
                <a:tc>
                  <a:txBody>
                    <a:bodyPr/>
                    <a:lstStyle/>
                    <a:p>
                      <a:pPr algn="ctr" fontAlgn="ctr"/>
                      <a:r>
                        <a:rPr lang="en-GB" sz="1200" b="1" i="0" u="none" strike="noStrike" dirty="0">
                          <a:solidFill>
                            <a:srgbClr val="FFFFFF"/>
                          </a:solidFill>
                          <a:effectLst/>
                          <a:latin typeface="Calibri" panose="020F0502020204030204" pitchFamily="34" charset="0"/>
                        </a:rPr>
                        <a:t>26</a:t>
                      </a:r>
                    </a:p>
                  </a:txBody>
                  <a:tcPr marL="8884" marR="8884" marT="888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25400" cap="flat" cmpd="dbl" algn="ctr">
                      <a:solidFill>
                        <a:srgbClr val="1F47A8"/>
                      </a:solidFill>
                      <a:prstDash val="solid"/>
                      <a:round/>
                      <a:headEnd type="none" w="med" len="med"/>
                      <a:tailEnd type="none" w="med" len="med"/>
                    </a:lnB>
                    <a:solidFill>
                      <a:srgbClr val="AE2573"/>
                    </a:solidFill>
                  </a:tcPr>
                </a:tc>
                <a:tc>
                  <a:txBody>
                    <a:bodyPr/>
                    <a:lstStyle/>
                    <a:p>
                      <a:pPr algn="l" fontAlgn="b"/>
                      <a:r>
                        <a:rPr lang="en-GB" sz="1200" b="0" i="0" u="none" strike="noStrike" dirty="0">
                          <a:solidFill>
                            <a:srgbClr val="000000"/>
                          </a:solidFill>
                          <a:effectLst/>
                          <a:latin typeface="Calibri" panose="020F0502020204030204" pitchFamily="34" charset="0"/>
                        </a:rPr>
                        <a:t>Covid Related 111 Calls</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25400" cap="flat" cmpd="dbl"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Harrow</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25400" cap="flat" cmpd="dbl"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Weekly</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25400" cap="flat" cmpd="dbl"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WE 24/12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25400" cap="flat" cmpd="dbl"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147</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25400" cap="flat" cmpd="dbl"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110</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25400" cap="flat" cmpd="dbl"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err="1" smtClean="0">
                          <a:solidFill>
                            <a:srgbClr val="000000"/>
                          </a:solidFill>
                          <a:effectLst/>
                          <a:latin typeface="Calibri" panose="020F0502020204030204" pitchFamily="34" charset="0"/>
                        </a:rPr>
                        <a:t>Avg</a:t>
                      </a:r>
                      <a:r>
                        <a:rPr lang="en-GB" sz="1100" b="0" i="0" u="none" strike="noStrike" dirty="0" smtClean="0">
                          <a:solidFill>
                            <a:srgbClr val="000000"/>
                          </a:solidFill>
                          <a:effectLst/>
                          <a:latin typeface="Calibri" panose="020F0502020204030204" pitchFamily="34" charset="0"/>
                        </a:rPr>
                        <a:t> over last winter (Oct 22 - Apr 23)</a:t>
                      </a:r>
                      <a:endParaRPr lang="en-GB" sz="1100" b="0" i="0" u="none" strike="noStrike" dirty="0">
                        <a:solidFill>
                          <a:srgbClr val="000000"/>
                        </a:solidFill>
                        <a:effectLst/>
                        <a:latin typeface="Calibri" panose="020F0502020204030204" pitchFamily="34" charset="0"/>
                      </a:endParaRP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25400" cap="flat" cmpd="dbl"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smtClean="0">
                          <a:solidFill>
                            <a:srgbClr val="000000"/>
                          </a:solidFill>
                          <a:effectLst/>
                          <a:latin typeface="Calibri" panose="020F0502020204030204" pitchFamily="34" charset="0"/>
                        </a:rPr>
                        <a:t>69</a:t>
                      </a:r>
                      <a:endParaRPr lang="en-GB" sz="1100" b="0" i="0" u="none" strike="noStrike" dirty="0">
                        <a:solidFill>
                          <a:srgbClr val="000000"/>
                        </a:solidFill>
                        <a:effectLst/>
                        <a:latin typeface="Calibri" panose="020F0502020204030204" pitchFamily="34" charset="0"/>
                      </a:endParaRP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25400" cap="flat" cmpd="dbl"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721526841"/>
                  </a:ext>
                </a:extLst>
              </a:tr>
            </a:tbl>
          </a:graphicData>
        </a:graphic>
      </p:graphicFrame>
    </p:spTree>
    <p:extLst>
      <p:ext uri="{BB962C8B-B14F-4D97-AF65-F5344CB8AC3E}">
        <p14:creationId xmlns:p14="http://schemas.microsoft.com/office/powerpoint/2010/main" val="2065799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74205-DF0C-FA6A-31DC-992FC1B71DB3}"/>
              </a:ext>
            </a:extLst>
          </p:cNvPr>
          <p:cNvSpPr>
            <a:spLocks noGrp="1"/>
          </p:cNvSpPr>
          <p:nvPr>
            <p:ph type="title"/>
          </p:nvPr>
        </p:nvSpPr>
        <p:spPr>
          <a:xfrm>
            <a:off x="0" y="18255"/>
            <a:ext cx="10515600" cy="1325563"/>
          </a:xfrm>
        </p:spPr>
        <p:txBody>
          <a:bodyPr anchor="ctr">
            <a:normAutofit fontScale="90000"/>
          </a:bodyPr>
          <a:lstStyle/>
          <a:p>
            <a:r>
              <a:rPr lang="en-GB" sz="3000" b="1" dirty="0" smtClean="0"/>
              <a:t/>
            </a:r>
            <a:br>
              <a:rPr lang="en-GB" sz="3000" b="1" dirty="0" smtClean="0"/>
            </a:br>
            <a:r>
              <a:rPr lang="en-GB" sz="3000" b="1" dirty="0" smtClean="0"/>
              <a:t>Harrow System Pressures Metrics (1/2)</a:t>
            </a:r>
            <a:r>
              <a:rPr lang="en-GB" sz="3000" b="1" dirty="0"/>
              <a:t/>
            </a:r>
            <a:br>
              <a:rPr lang="en-GB" sz="3000" b="1" dirty="0"/>
            </a:br>
            <a:endParaRPr lang="en-GB" sz="3000" b="1" dirty="0"/>
          </a:p>
        </p:txBody>
      </p:sp>
      <p:graphicFrame>
        <p:nvGraphicFramePr>
          <p:cNvPr id="3" name="Table 2"/>
          <p:cNvGraphicFramePr>
            <a:graphicFrameLocks noGrp="1"/>
          </p:cNvGraphicFramePr>
          <p:nvPr>
            <p:extLst/>
          </p:nvPr>
        </p:nvGraphicFramePr>
        <p:xfrm>
          <a:off x="81259" y="1150307"/>
          <a:ext cx="11913079" cy="5172155"/>
        </p:xfrm>
        <a:graphic>
          <a:graphicData uri="http://schemas.openxmlformats.org/drawingml/2006/table">
            <a:tbl>
              <a:tblPr/>
              <a:tblGrid>
                <a:gridCol w="499055">
                  <a:extLst>
                    <a:ext uri="{9D8B030D-6E8A-4147-A177-3AD203B41FA5}">
                      <a16:colId xmlns:a16="http://schemas.microsoft.com/office/drawing/2014/main" val="2813288744"/>
                    </a:ext>
                  </a:extLst>
                </a:gridCol>
                <a:gridCol w="4279979">
                  <a:extLst>
                    <a:ext uri="{9D8B030D-6E8A-4147-A177-3AD203B41FA5}">
                      <a16:colId xmlns:a16="http://schemas.microsoft.com/office/drawing/2014/main" val="3133291244"/>
                    </a:ext>
                  </a:extLst>
                </a:gridCol>
                <a:gridCol w="1095554">
                  <a:extLst>
                    <a:ext uri="{9D8B030D-6E8A-4147-A177-3AD203B41FA5}">
                      <a16:colId xmlns:a16="http://schemas.microsoft.com/office/drawing/2014/main" val="3050783898"/>
                    </a:ext>
                  </a:extLst>
                </a:gridCol>
                <a:gridCol w="793631">
                  <a:extLst>
                    <a:ext uri="{9D8B030D-6E8A-4147-A177-3AD203B41FA5}">
                      <a16:colId xmlns:a16="http://schemas.microsoft.com/office/drawing/2014/main" val="4137647712"/>
                    </a:ext>
                  </a:extLst>
                </a:gridCol>
                <a:gridCol w="810883">
                  <a:extLst>
                    <a:ext uri="{9D8B030D-6E8A-4147-A177-3AD203B41FA5}">
                      <a16:colId xmlns:a16="http://schemas.microsoft.com/office/drawing/2014/main" val="1050303661"/>
                    </a:ext>
                  </a:extLst>
                </a:gridCol>
                <a:gridCol w="718220">
                  <a:extLst>
                    <a:ext uri="{9D8B030D-6E8A-4147-A177-3AD203B41FA5}">
                      <a16:colId xmlns:a16="http://schemas.microsoft.com/office/drawing/2014/main" val="2385792101"/>
                    </a:ext>
                  </a:extLst>
                </a:gridCol>
                <a:gridCol w="722391">
                  <a:extLst>
                    <a:ext uri="{9D8B030D-6E8A-4147-A177-3AD203B41FA5}">
                      <a16:colId xmlns:a16="http://schemas.microsoft.com/office/drawing/2014/main" val="434188987"/>
                    </a:ext>
                  </a:extLst>
                </a:gridCol>
                <a:gridCol w="2320158">
                  <a:extLst>
                    <a:ext uri="{9D8B030D-6E8A-4147-A177-3AD203B41FA5}">
                      <a16:colId xmlns:a16="http://schemas.microsoft.com/office/drawing/2014/main" val="1823708689"/>
                    </a:ext>
                  </a:extLst>
                </a:gridCol>
                <a:gridCol w="673208">
                  <a:extLst>
                    <a:ext uri="{9D8B030D-6E8A-4147-A177-3AD203B41FA5}">
                      <a16:colId xmlns:a16="http://schemas.microsoft.com/office/drawing/2014/main" val="2405213039"/>
                    </a:ext>
                  </a:extLst>
                </a:gridCol>
              </a:tblGrid>
              <a:tr h="356666">
                <a:tc>
                  <a:txBody>
                    <a:bodyPr/>
                    <a:lstStyle/>
                    <a:p>
                      <a:pPr algn="ctr" fontAlgn="ctr"/>
                      <a:r>
                        <a:rPr lang="en-GB" sz="1200" b="1" i="0" u="none" strike="noStrike" dirty="0">
                          <a:solidFill>
                            <a:srgbClr val="FFFFFF"/>
                          </a:solidFill>
                          <a:effectLst/>
                          <a:latin typeface="Calibri" panose="020F0502020204030204" pitchFamily="34" charset="0"/>
                        </a:rPr>
                        <a:t> </a:t>
                      </a:r>
                    </a:p>
                  </a:txBody>
                  <a:tcPr marL="8884" marR="8884" marT="888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1200" b="1" i="0" u="none" strike="noStrike">
                          <a:solidFill>
                            <a:srgbClr val="FFFFFF"/>
                          </a:solidFill>
                          <a:effectLst/>
                          <a:latin typeface="Calibri" panose="020F0502020204030204" pitchFamily="34" charset="0"/>
                        </a:rPr>
                        <a:t>System Indicators</a:t>
                      </a:r>
                    </a:p>
                  </a:txBody>
                  <a:tcPr marL="8884" marR="8884" marT="8884"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1200" b="1" i="0" u="none" strike="noStrike" dirty="0">
                          <a:solidFill>
                            <a:srgbClr val="FFFFFF"/>
                          </a:solidFill>
                          <a:effectLst/>
                          <a:latin typeface="Calibri" panose="020F0502020204030204" pitchFamily="34" charset="0"/>
                        </a:rPr>
                        <a:t>Cohort</a:t>
                      </a:r>
                    </a:p>
                  </a:txBody>
                  <a:tcPr marL="8884" marR="8884" marT="8884"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1200" b="1" i="0" u="none" strike="noStrike" dirty="0">
                          <a:solidFill>
                            <a:srgbClr val="FFFFFF"/>
                          </a:solidFill>
                          <a:effectLst/>
                          <a:latin typeface="Calibri" panose="020F0502020204030204" pitchFamily="34" charset="0"/>
                        </a:rPr>
                        <a:t>Frequency </a:t>
                      </a:r>
                    </a:p>
                  </a:txBody>
                  <a:tcPr marL="8884" marR="8884" marT="8884"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1200" b="1" i="0" u="none" strike="noStrike" dirty="0">
                          <a:solidFill>
                            <a:srgbClr val="FFFFFF"/>
                          </a:solidFill>
                          <a:effectLst/>
                          <a:latin typeface="Calibri" panose="020F0502020204030204" pitchFamily="34" charset="0"/>
                        </a:rPr>
                        <a:t>Data </a:t>
                      </a:r>
                      <a:endParaRPr lang="en-GB" sz="1200" b="1" i="0" u="none" strike="noStrike" dirty="0" smtClean="0">
                        <a:solidFill>
                          <a:srgbClr val="FFFFFF"/>
                        </a:solidFill>
                        <a:effectLst/>
                        <a:latin typeface="Calibri" panose="020F0502020204030204" pitchFamily="34" charset="0"/>
                      </a:endParaRPr>
                    </a:p>
                    <a:p>
                      <a:pPr algn="ctr" fontAlgn="ctr"/>
                      <a:r>
                        <a:rPr lang="en-GB" sz="1200" b="1" i="0" u="none" strike="noStrike" dirty="0" smtClean="0">
                          <a:solidFill>
                            <a:srgbClr val="FFFFFF"/>
                          </a:solidFill>
                          <a:effectLst/>
                          <a:latin typeface="Calibri" panose="020F0502020204030204" pitchFamily="34" charset="0"/>
                        </a:rPr>
                        <a:t>Period</a:t>
                      </a:r>
                      <a:endParaRPr lang="en-GB" sz="1200" b="1" i="0" u="none" strike="noStrike" dirty="0">
                        <a:solidFill>
                          <a:srgbClr val="FFFFFF"/>
                        </a:solidFill>
                        <a:effectLst/>
                        <a:latin typeface="Calibri" panose="020F0502020204030204" pitchFamily="34" charset="0"/>
                      </a:endParaRPr>
                    </a:p>
                  </a:txBody>
                  <a:tcPr marL="8884" marR="8884" marT="8884"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1200" b="1" i="0" u="none" strike="noStrike" dirty="0">
                          <a:solidFill>
                            <a:srgbClr val="FFFFFF"/>
                          </a:solidFill>
                          <a:effectLst/>
                          <a:latin typeface="Calibri" panose="020F0502020204030204" pitchFamily="34" charset="0"/>
                        </a:rPr>
                        <a:t>Current Period</a:t>
                      </a:r>
                    </a:p>
                  </a:txBody>
                  <a:tcPr marL="8884" marR="8884" marT="8884"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1200" b="1" i="0" u="none" strike="noStrike" dirty="0">
                          <a:solidFill>
                            <a:srgbClr val="FFFFFF"/>
                          </a:solidFill>
                          <a:effectLst/>
                          <a:latin typeface="Calibri" panose="020F0502020204030204" pitchFamily="34" charset="0"/>
                        </a:rPr>
                        <a:t>Previous Period</a:t>
                      </a:r>
                    </a:p>
                  </a:txBody>
                  <a:tcPr marL="8884" marR="8884" marT="8884"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gridSpan="2">
                  <a:txBody>
                    <a:bodyPr/>
                    <a:lstStyle/>
                    <a:p>
                      <a:pPr algn="ctr" fontAlgn="ctr"/>
                      <a:r>
                        <a:rPr lang="en-GB" sz="1200" b="1" i="0" u="none" strike="noStrike" dirty="0" smtClean="0">
                          <a:solidFill>
                            <a:srgbClr val="FFFFFF"/>
                          </a:solidFill>
                          <a:effectLst/>
                          <a:latin typeface="Calibri" panose="020F0502020204030204" pitchFamily="34" charset="0"/>
                        </a:rPr>
                        <a:t>Context</a:t>
                      </a:r>
                      <a:endParaRPr lang="en-GB" sz="1200" b="1" i="0" u="none" strike="noStrike" dirty="0">
                        <a:solidFill>
                          <a:srgbClr val="FFFFFF"/>
                        </a:solidFill>
                        <a:effectLst/>
                        <a:latin typeface="Calibri" panose="020F0502020204030204" pitchFamily="34" charset="0"/>
                      </a:endParaRPr>
                    </a:p>
                  </a:txBody>
                  <a:tcPr marL="8884" marR="8884" marT="8884"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hMerge="1">
                  <a:txBody>
                    <a:bodyPr/>
                    <a:lstStyle/>
                    <a:p>
                      <a:endParaRPr lang="en-GB"/>
                    </a:p>
                  </a:txBody>
                  <a:tcPr/>
                </a:tc>
                <a:extLst>
                  <a:ext uri="{0D108BD9-81ED-4DB2-BD59-A6C34878D82A}">
                    <a16:rowId xmlns:a16="http://schemas.microsoft.com/office/drawing/2014/main" val="456093978"/>
                  </a:ext>
                </a:extLst>
              </a:tr>
              <a:tr h="183032">
                <a:tc gridSpan="9">
                  <a:txBody>
                    <a:bodyPr/>
                    <a:lstStyle/>
                    <a:p>
                      <a:pPr algn="l" fontAlgn="ctr"/>
                      <a:r>
                        <a:rPr lang="en-GB" sz="1200" b="1" i="0" u="none" strike="noStrike" dirty="0">
                          <a:solidFill>
                            <a:srgbClr val="FFFFFF"/>
                          </a:solidFill>
                          <a:effectLst/>
                          <a:latin typeface="Calibri" panose="020F0502020204030204" pitchFamily="34" charset="0"/>
                        </a:rPr>
                        <a:t>Pathway Efficiency</a:t>
                      </a:r>
                    </a:p>
                  </a:txBody>
                  <a:tcPr marL="9378" marR="9378" marT="9378"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E518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l" fontAlgn="ctr"/>
                      <a:endParaRPr lang="en-GB" sz="1200" b="1" i="0" u="none" strike="noStrike" dirty="0">
                        <a:solidFill>
                          <a:srgbClr val="FFFFFF"/>
                        </a:solidFill>
                        <a:effectLst/>
                        <a:latin typeface="Calibri" panose="020F0502020204030204" pitchFamily="34" charset="0"/>
                      </a:endParaRPr>
                    </a:p>
                  </a:txBody>
                  <a:tcPr marL="9378" marR="9378" marT="9378" marB="0" anchor="ctr"/>
                </a:tc>
                <a:extLst>
                  <a:ext uri="{0D108BD9-81ED-4DB2-BD59-A6C34878D82A}">
                    <a16:rowId xmlns:a16="http://schemas.microsoft.com/office/drawing/2014/main" val="11835691"/>
                  </a:ext>
                </a:extLst>
              </a:tr>
              <a:tr h="183172">
                <a:tc>
                  <a:txBody>
                    <a:bodyPr/>
                    <a:lstStyle/>
                    <a:p>
                      <a:pPr algn="ctr" fontAlgn="ctr"/>
                      <a:r>
                        <a:rPr lang="en-GB" sz="1200" b="1" i="0" u="none" strike="noStrike" dirty="0" smtClean="0">
                          <a:solidFill>
                            <a:srgbClr val="FFFFFF"/>
                          </a:solidFill>
                          <a:effectLst/>
                          <a:latin typeface="Calibri" panose="020F0502020204030204" pitchFamily="34" charset="0"/>
                        </a:rPr>
                        <a:t>27</a:t>
                      </a:r>
                      <a:endParaRPr lang="en-GB" sz="1200" b="1" i="0" u="none" strike="noStrike" dirty="0">
                        <a:solidFill>
                          <a:srgbClr val="FFFFFF"/>
                        </a:solidFill>
                        <a:effectLst/>
                        <a:latin typeface="Calibri" panose="020F0502020204030204" pitchFamily="34" charset="0"/>
                      </a:endParaRPr>
                    </a:p>
                  </a:txBody>
                  <a:tcPr marL="8884" marR="8884" marT="888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E518F"/>
                    </a:solidFill>
                  </a:tcPr>
                </a:tc>
                <a:tc>
                  <a:txBody>
                    <a:bodyPr/>
                    <a:lstStyle/>
                    <a:p>
                      <a:pPr algn="l" fontAlgn="b"/>
                      <a:r>
                        <a:rPr lang="en-GB" sz="1200" b="0" i="0" u="none" strike="noStrike" dirty="0" smtClean="0">
                          <a:solidFill>
                            <a:srgbClr val="000000"/>
                          </a:solidFill>
                          <a:effectLst/>
                          <a:latin typeface="Calibri" panose="020F0502020204030204" pitchFamily="34" charset="0"/>
                        </a:rPr>
                        <a:t>Delayed Transfers of Care – Community Beds (P2)</a:t>
                      </a: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Harrow</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Weekly</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WE 26/12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11</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10</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4 wk avg</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9</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774170961"/>
                  </a:ext>
                </a:extLst>
              </a:tr>
              <a:tr h="183172">
                <a:tc>
                  <a:txBody>
                    <a:bodyPr/>
                    <a:lstStyle/>
                    <a:p>
                      <a:pPr algn="ctr" fontAlgn="ctr"/>
                      <a:r>
                        <a:rPr lang="en-GB" sz="1200" b="1" i="0" u="none" strike="noStrike" kern="1200" dirty="0">
                          <a:solidFill>
                            <a:srgbClr val="FFFFFF"/>
                          </a:solidFill>
                          <a:effectLst/>
                          <a:latin typeface="Calibri" panose="020F0502020204030204" pitchFamily="34" charset="0"/>
                          <a:ea typeface="+mn-ea"/>
                          <a:cs typeface="+mn-cs"/>
                        </a:rPr>
                        <a:t>28a</a:t>
                      </a:r>
                    </a:p>
                  </a:txBody>
                  <a:tcPr marL="9525" marR="9525" marT="9525"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E518F"/>
                    </a:solidFill>
                  </a:tcPr>
                </a:tc>
                <a:tc>
                  <a:txBody>
                    <a:bodyPr/>
                    <a:lstStyle/>
                    <a:p>
                      <a:pPr algn="l" fontAlgn="b"/>
                      <a:r>
                        <a:rPr lang="en-GB" sz="1200" b="0" i="0" u="none" strike="noStrike" dirty="0">
                          <a:solidFill>
                            <a:srgbClr val="000000"/>
                          </a:solidFill>
                          <a:effectLst/>
                          <a:latin typeface="Calibri" panose="020F0502020204030204" pitchFamily="34" charset="0"/>
                        </a:rPr>
                        <a:t>Delayed Transfers of Care - Pathway 0</a:t>
                      </a:r>
                    </a:p>
                  </a:txBody>
                  <a:tcPr marL="9378" marR="9378" marT="93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NPH - Harrow</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Weekly</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WE 26/12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7</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7</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4 wk avg</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15</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1784395834"/>
                  </a:ext>
                </a:extLst>
              </a:tr>
              <a:tr h="183172">
                <a:tc>
                  <a:txBody>
                    <a:bodyPr/>
                    <a:lstStyle/>
                    <a:p>
                      <a:pPr algn="ctr" fontAlgn="ctr"/>
                      <a:r>
                        <a:rPr lang="en-GB" sz="1200" b="1" i="0" u="none" strike="noStrike" kern="1200" dirty="0">
                          <a:solidFill>
                            <a:srgbClr val="FFFFFF"/>
                          </a:solidFill>
                          <a:effectLst/>
                          <a:latin typeface="Calibri" panose="020F0502020204030204" pitchFamily="34" charset="0"/>
                          <a:ea typeface="+mn-ea"/>
                          <a:cs typeface="+mn-cs"/>
                        </a:rPr>
                        <a:t>28b</a:t>
                      </a:r>
                    </a:p>
                  </a:txBody>
                  <a:tcPr marL="9525" marR="9525" marT="9525"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E518F"/>
                    </a:solidFill>
                  </a:tcPr>
                </a:tc>
                <a:tc>
                  <a:txBody>
                    <a:bodyPr/>
                    <a:lstStyle/>
                    <a:p>
                      <a:pPr algn="l" fontAlgn="b"/>
                      <a:r>
                        <a:rPr lang="en-GB" sz="1200" b="0" i="0" u="none" strike="noStrike" dirty="0">
                          <a:solidFill>
                            <a:srgbClr val="000000"/>
                          </a:solidFill>
                          <a:effectLst/>
                          <a:latin typeface="Calibri" panose="020F0502020204030204" pitchFamily="34" charset="0"/>
                        </a:rPr>
                        <a:t>Delayed Transfers of Care - Pathway 1</a:t>
                      </a:r>
                    </a:p>
                  </a:txBody>
                  <a:tcPr marL="9378" marR="9378" marT="93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NPH - Harrow</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a:solidFill>
                            <a:srgbClr val="000000"/>
                          </a:solidFill>
                          <a:effectLst/>
                          <a:latin typeface="Calibri" panose="020F0502020204030204" pitchFamily="34" charset="0"/>
                        </a:rPr>
                        <a:t>Weekly</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WE 26/12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12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16</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4 wk avg</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8</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605814697"/>
                  </a:ext>
                </a:extLst>
              </a:tr>
              <a:tr h="183172">
                <a:tc>
                  <a:txBody>
                    <a:bodyPr/>
                    <a:lstStyle/>
                    <a:p>
                      <a:pPr algn="ctr" fontAlgn="ctr"/>
                      <a:r>
                        <a:rPr lang="en-GB" sz="1200" b="1" i="0" u="none" strike="noStrike" kern="1200" dirty="0">
                          <a:solidFill>
                            <a:srgbClr val="FFFFFF"/>
                          </a:solidFill>
                          <a:effectLst/>
                          <a:latin typeface="Calibri" panose="020F0502020204030204" pitchFamily="34" charset="0"/>
                          <a:ea typeface="+mn-ea"/>
                          <a:cs typeface="+mn-cs"/>
                        </a:rPr>
                        <a:t>28c</a:t>
                      </a:r>
                    </a:p>
                  </a:txBody>
                  <a:tcPr marL="9525" marR="9525" marT="9525"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E518F"/>
                    </a:solidFill>
                  </a:tcPr>
                </a:tc>
                <a:tc>
                  <a:txBody>
                    <a:bodyPr/>
                    <a:lstStyle/>
                    <a:p>
                      <a:pPr algn="l" fontAlgn="b"/>
                      <a:r>
                        <a:rPr lang="en-GB" sz="1200" b="0" i="0" u="none" strike="noStrike" dirty="0">
                          <a:solidFill>
                            <a:srgbClr val="000000"/>
                          </a:solidFill>
                          <a:effectLst/>
                          <a:latin typeface="Calibri" panose="020F0502020204030204" pitchFamily="34" charset="0"/>
                        </a:rPr>
                        <a:t>Delayed Transfers of Care - Pathway 2</a:t>
                      </a:r>
                    </a:p>
                  </a:txBody>
                  <a:tcPr marL="9378" marR="9378" marT="93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NPH - Harrow</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Weekly</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WE 26/12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8</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8</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4 wk avg</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5</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182493530"/>
                  </a:ext>
                </a:extLst>
              </a:tr>
              <a:tr h="183172">
                <a:tc>
                  <a:txBody>
                    <a:bodyPr/>
                    <a:lstStyle/>
                    <a:p>
                      <a:pPr algn="ctr" fontAlgn="ctr"/>
                      <a:r>
                        <a:rPr lang="en-GB" sz="1200" b="1" i="0" u="none" strike="noStrike" kern="1200" dirty="0">
                          <a:solidFill>
                            <a:srgbClr val="FFFFFF"/>
                          </a:solidFill>
                          <a:effectLst/>
                          <a:latin typeface="Calibri" panose="020F0502020204030204" pitchFamily="34" charset="0"/>
                          <a:ea typeface="+mn-ea"/>
                          <a:cs typeface="+mn-cs"/>
                        </a:rPr>
                        <a:t>28d</a:t>
                      </a:r>
                    </a:p>
                  </a:txBody>
                  <a:tcPr marL="9525" marR="9525" marT="9525"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E518F"/>
                    </a:solidFill>
                  </a:tcPr>
                </a:tc>
                <a:tc>
                  <a:txBody>
                    <a:bodyPr/>
                    <a:lstStyle/>
                    <a:p>
                      <a:pPr algn="l" fontAlgn="b"/>
                      <a:r>
                        <a:rPr lang="en-GB" sz="1200" b="0" i="0" u="none" strike="noStrike" dirty="0">
                          <a:solidFill>
                            <a:srgbClr val="000000"/>
                          </a:solidFill>
                          <a:effectLst/>
                          <a:latin typeface="Calibri" panose="020F0502020204030204" pitchFamily="34" charset="0"/>
                        </a:rPr>
                        <a:t>Delayed Transfers of Care - Pathway 3</a:t>
                      </a:r>
                    </a:p>
                  </a:txBody>
                  <a:tcPr marL="9378" marR="9378" marT="93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NPH - Harrow</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a:solidFill>
                            <a:srgbClr val="000000"/>
                          </a:solidFill>
                          <a:effectLst/>
                          <a:latin typeface="Calibri" panose="020F0502020204030204" pitchFamily="34" charset="0"/>
                        </a:rPr>
                        <a:t>Weekly</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WE 26/12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5</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4 wk avg</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4</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469426683"/>
                  </a:ext>
                </a:extLst>
              </a:tr>
              <a:tr h="183172">
                <a:tc>
                  <a:txBody>
                    <a:bodyPr/>
                    <a:lstStyle/>
                    <a:p>
                      <a:pPr algn="ctr" fontAlgn="ctr"/>
                      <a:r>
                        <a:rPr lang="en-GB" sz="1200" b="1" i="0" u="none" strike="noStrike" kern="1200" dirty="0">
                          <a:solidFill>
                            <a:srgbClr val="FFFFFF"/>
                          </a:solidFill>
                          <a:effectLst/>
                          <a:latin typeface="Calibri" panose="020F0502020204030204" pitchFamily="34" charset="0"/>
                          <a:ea typeface="+mn-ea"/>
                          <a:cs typeface="+mn-cs"/>
                        </a:rPr>
                        <a:t> </a:t>
                      </a:r>
                    </a:p>
                  </a:txBody>
                  <a:tcPr marL="9525" marR="9525" marT="9525"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E518F"/>
                    </a:solidFill>
                  </a:tcPr>
                </a:tc>
                <a:tc>
                  <a:txBody>
                    <a:bodyPr/>
                    <a:lstStyle/>
                    <a:p>
                      <a:pPr algn="l" fontAlgn="b"/>
                      <a:r>
                        <a:rPr lang="en-GB" sz="1200" b="0" i="0" u="none" strike="noStrike" dirty="0">
                          <a:solidFill>
                            <a:srgbClr val="000000"/>
                          </a:solidFill>
                          <a:effectLst/>
                          <a:latin typeface="Calibri" panose="020F0502020204030204" pitchFamily="34" charset="0"/>
                        </a:rPr>
                        <a:t>Delayed Transfers of Care Total </a:t>
                      </a:r>
                    </a:p>
                  </a:txBody>
                  <a:tcPr marL="9378" marR="9378" marT="93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NPH - Harrow</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a:solidFill>
                            <a:srgbClr val="000000"/>
                          </a:solidFill>
                          <a:effectLst/>
                          <a:latin typeface="Calibri" panose="020F0502020204030204" pitchFamily="34" charset="0"/>
                        </a:rPr>
                        <a:t>Weekly</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WE 26/12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32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33</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4 wk avg</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37</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2723864069"/>
                  </a:ext>
                </a:extLst>
              </a:tr>
              <a:tr h="183172">
                <a:tc>
                  <a:txBody>
                    <a:bodyPr/>
                    <a:lstStyle/>
                    <a:p>
                      <a:pPr algn="ctr" fontAlgn="ctr"/>
                      <a:r>
                        <a:rPr lang="en-GB" sz="1200" b="1" i="0" u="none" strike="noStrike" kern="1200" dirty="0">
                          <a:solidFill>
                            <a:srgbClr val="FFFFFF"/>
                          </a:solidFill>
                          <a:effectLst/>
                          <a:latin typeface="Calibri" panose="020F0502020204030204" pitchFamily="34" charset="0"/>
                          <a:ea typeface="+mn-ea"/>
                          <a:cs typeface="+mn-cs"/>
                        </a:rPr>
                        <a:t>28e</a:t>
                      </a:r>
                    </a:p>
                  </a:txBody>
                  <a:tcPr marL="9525" marR="9525" marT="9525"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E518F"/>
                    </a:solidFill>
                  </a:tcPr>
                </a:tc>
                <a:tc>
                  <a:txBody>
                    <a:bodyPr/>
                    <a:lstStyle/>
                    <a:p>
                      <a:pPr algn="l" fontAlgn="b"/>
                      <a:r>
                        <a:rPr lang="en-GB" sz="1200" b="0" i="0" u="none" strike="noStrike" dirty="0">
                          <a:solidFill>
                            <a:srgbClr val="000000"/>
                          </a:solidFill>
                          <a:effectLst/>
                          <a:latin typeface="Calibri" panose="020F0502020204030204" pitchFamily="34" charset="0"/>
                        </a:rPr>
                        <a:t>Delayed Transfers of Care - Unstated Pathway </a:t>
                      </a:r>
                    </a:p>
                  </a:txBody>
                  <a:tcPr marL="9378" marR="9378" marT="93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NPH - Harrow</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Weekly</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WE 26/12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3</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4 wk avg</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11</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991333135"/>
                  </a:ext>
                </a:extLst>
              </a:tr>
              <a:tr h="183032">
                <a:tc>
                  <a:txBody>
                    <a:bodyPr/>
                    <a:lstStyle/>
                    <a:p>
                      <a:pPr algn="ctr" fontAlgn="ctr"/>
                      <a:r>
                        <a:rPr lang="en-GB" sz="1200" b="1" i="0" u="none" strike="noStrike" dirty="0" smtClean="0">
                          <a:solidFill>
                            <a:srgbClr val="FFFFFF"/>
                          </a:solidFill>
                          <a:effectLst/>
                          <a:latin typeface="Calibri" panose="020F0502020204030204" pitchFamily="34" charset="0"/>
                        </a:rPr>
                        <a:t>39</a:t>
                      </a:r>
                      <a:endParaRPr lang="en-GB" sz="1200" b="1" i="0" u="none" strike="noStrike" dirty="0">
                        <a:solidFill>
                          <a:srgbClr val="FFFFFF"/>
                        </a:solidFill>
                        <a:effectLst/>
                        <a:latin typeface="Calibri" panose="020F0502020204030204" pitchFamily="34" charset="0"/>
                      </a:endParaRPr>
                    </a:p>
                  </a:txBody>
                  <a:tcPr marL="9378" marR="9378" marT="9378"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E518F"/>
                    </a:solidFill>
                  </a:tcPr>
                </a:tc>
                <a:tc>
                  <a:txBody>
                    <a:bodyPr/>
                    <a:lstStyle/>
                    <a:p>
                      <a:pPr algn="l" fontAlgn="b"/>
                      <a:r>
                        <a:rPr lang="en-GB" sz="1200" b="0" i="0" u="none" strike="noStrike" dirty="0" smtClean="0">
                          <a:solidFill>
                            <a:srgbClr val="000000"/>
                          </a:solidFill>
                          <a:effectLst/>
                          <a:latin typeface="Calibri" panose="020F0502020204030204" pitchFamily="34" charset="0"/>
                        </a:rPr>
                        <a:t>Community Equipment Delays</a:t>
                      </a:r>
                      <a:endParaRPr lang="en-GB" sz="1200" b="0" i="0" u="none" strike="noStrike" dirty="0">
                        <a:solidFill>
                          <a:srgbClr val="000000"/>
                        </a:solidFill>
                        <a:effectLst/>
                        <a:latin typeface="Calibri" panose="020F0502020204030204" pitchFamily="34" charset="0"/>
                      </a:endParaRPr>
                    </a:p>
                  </a:txBody>
                  <a:tcPr marL="9378" marR="9378" marT="93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Harrow</a:t>
                      </a:r>
                    </a:p>
                  </a:txBody>
                  <a:tcPr marL="9378" marR="9378" marT="93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Monthly</a:t>
                      </a:r>
                    </a:p>
                  </a:txBody>
                  <a:tcPr marL="9378" marR="9378" marT="93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endParaRPr lang="en-GB" sz="1200" dirty="0"/>
                    </a:p>
                  </a:txBody>
                  <a:tcPr marL="9378" marR="9378" marT="93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endParaRPr lang="en-GB" sz="1200" dirty="0"/>
                    </a:p>
                  </a:txBody>
                  <a:tcPr marL="9378" marR="9378" marT="93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endParaRPr lang="en-GB" sz="1200" dirty="0"/>
                    </a:p>
                  </a:txBody>
                  <a:tcPr marL="9378" marR="9378" marT="93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endParaRPr lang="en-GB" sz="1200" dirty="0"/>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GB" sz="1200" b="0" i="0" u="none" strike="noStrike" kern="1200" baseline="0" dirty="0" smtClean="0">
                        <a:solidFill>
                          <a:srgbClr val="000000"/>
                        </a:solidFill>
                        <a:effectLst/>
                        <a:latin typeface="Calibri" panose="020F0502020204030204" pitchFamily="34" charset="0"/>
                        <a:ea typeface="+mn-ea"/>
                        <a:cs typeface="+mn-cs"/>
                      </a:endParaRPr>
                    </a:p>
                  </a:txBody>
                  <a:tcPr marL="8884" marR="8884" marT="888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64990327"/>
                  </a:ext>
                </a:extLst>
              </a:tr>
              <a:tr h="183032">
                <a:tc>
                  <a:txBody>
                    <a:bodyPr/>
                    <a:lstStyle/>
                    <a:p>
                      <a:pPr algn="ctr" fontAlgn="ctr"/>
                      <a:r>
                        <a:rPr lang="en-GB" sz="1200" b="1" i="0" u="none" strike="noStrike" dirty="0">
                          <a:solidFill>
                            <a:srgbClr val="FFFFFF"/>
                          </a:solidFill>
                          <a:effectLst/>
                          <a:latin typeface="Calibri" panose="020F0502020204030204" pitchFamily="34" charset="0"/>
                        </a:rPr>
                        <a:t>40</a:t>
                      </a:r>
                    </a:p>
                  </a:txBody>
                  <a:tcPr marL="9378" marR="9378" marT="9378"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E518F"/>
                    </a:solidFill>
                  </a:tcPr>
                </a:tc>
                <a:tc>
                  <a:txBody>
                    <a:bodyPr/>
                    <a:lstStyle/>
                    <a:p>
                      <a:pPr algn="l" fontAlgn="b"/>
                      <a:r>
                        <a:rPr lang="en-GB" sz="1200" b="0" i="0" u="none" strike="noStrike" dirty="0">
                          <a:solidFill>
                            <a:srgbClr val="000000"/>
                          </a:solidFill>
                          <a:effectLst/>
                          <a:latin typeface="Calibri" panose="020F0502020204030204" pitchFamily="34" charset="0"/>
                        </a:rPr>
                        <a:t>Enhanced Frailty service - Current Caseload</a:t>
                      </a:r>
                    </a:p>
                  </a:txBody>
                  <a:tcPr marL="9378" marR="9378" marT="93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Harrow</a:t>
                      </a:r>
                    </a:p>
                  </a:txBody>
                  <a:tcPr marL="9378" marR="9378" marT="93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Monthly</a:t>
                      </a:r>
                    </a:p>
                  </a:txBody>
                  <a:tcPr marL="9378" marR="9378" marT="93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Nov-23</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189</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195</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chemeClr val="tx1"/>
                          </a:solidFill>
                          <a:effectLst/>
                          <a:latin typeface="Calibri" panose="020F0502020204030204" pitchFamily="34" charset="0"/>
                        </a:rPr>
                        <a:t>6 </a:t>
                      </a:r>
                      <a:r>
                        <a:rPr lang="en-GB" sz="1100" b="0" i="0" u="none" strike="noStrike" dirty="0" err="1">
                          <a:solidFill>
                            <a:schemeClr val="tx1"/>
                          </a:solidFill>
                          <a:effectLst/>
                          <a:latin typeface="Calibri" panose="020F0502020204030204" pitchFamily="34" charset="0"/>
                        </a:rPr>
                        <a:t>mth</a:t>
                      </a:r>
                      <a:r>
                        <a:rPr lang="en-GB" sz="1100" b="0" i="0" u="none" strike="noStrike" dirty="0">
                          <a:solidFill>
                            <a:schemeClr val="tx1"/>
                          </a:solidFill>
                          <a:effectLst/>
                          <a:latin typeface="Calibri" panose="020F0502020204030204" pitchFamily="34" charset="0"/>
                        </a:rPr>
                        <a:t> </a:t>
                      </a:r>
                      <a:r>
                        <a:rPr lang="en-GB" sz="1100" b="0" i="0" u="none" strike="noStrike" dirty="0" err="1">
                          <a:solidFill>
                            <a:schemeClr val="tx1"/>
                          </a:solidFill>
                          <a:effectLst/>
                          <a:latin typeface="Calibri" panose="020F0502020204030204" pitchFamily="34" charset="0"/>
                        </a:rPr>
                        <a:t>avg</a:t>
                      </a:r>
                      <a:endParaRPr lang="en-GB" sz="1100" b="0" i="0" u="none" strike="noStrike" dirty="0">
                        <a:solidFill>
                          <a:schemeClr val="tx1"/>
                        </a:solidFill>
                        <a:effectLst/>
                        <a:latin typeface="Calibri" panose="020F0502020204030204" pitchFamily="34" charset="0"/>
                      </a:endParaRP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192 </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2401238199"/>
                  </a:ext>
                </a:extLst>
              </a:tr>
              <a:tr h="183032">
                <a:tc>
                  <a:txBody>
                    <a:bodyPr/>
                    <a:lstStyle/>
                    <a:p>
                      <a:pPr algn="ctr" fontAlgn="ctr"/>
                      <a:r>
                        <a:rPr lang="en-GB" sz="1200" b="1" i="0" u="none" strike="noStrike">
                          <a:solidFill>
                            <a:srgbClr val="FFFFFF"/>
                          </a:solidFill>
                          <a:effectLst/>
                          <a:latin typeface="Calibri" panose="020F0502020204030204" pitchFamily="34" charset="0"/>
                        </a:rPr>
                        <a:t>41</a:t>
                      </a:r>
                    </a:p>
                  </a:txBody>
                  <a:tcPr marL="9378" marR="9378" marT="9378"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E518F"/>
                    </a:solidFill>
                  </a:tcPr>
                </a:tc>
                <a:tc>
                  <a:txBody>
                    <a:bodyPr/>
                    <a:lstStyle/>
                    <a:p>
                      <a:pPr algn="l" fontAlgn="b"/>
                      <a:r>
                        <a:rPr lang="en-GB" sz="1200" b="0" i="0" u="none" strike="noStrike" dirty="0">
                          <a:solidFill>
                            <a:srgbClr val="000000"/>
                          </a:solidFill>
                          <a:effectLst/>
                          <a:latin typeface="Calibri" panose="020F0502020204030204" pitchFamily="34" charset="0"/>
                        </a:rPr>
                        <a:t>Enhanced Frailty service - Step ups</a:t>
                      </a:r>
                    </a:p>
                  </a:txBody>
                  <a:tcPr marL="9378" marR="9378" marT="93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Harrow</a:t>
                      </a:r>
                    </a:p>
                  </a:txBody>
                  <a:tcPr marL="9378" marR="9378" marT="93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Monthly</a:t>
                      </a:r>
                    </a:p>
                  </a:txBody>
                  <a:tcPr marL="9378" marR="9378" marT="93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Nov-23</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76</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65</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chemeClr val="tx1"/>
                          </a:solidFill>
                          <a:effectLst/>
                          <a:latin typeface="Calibri" panose="020F0502020204030204" pitchFamily="34" charset="0"/>
                        </a:rPr>
                        <a:t>6 </a:t>
                      </a:r>
                      <a:r>
                        <a:rPr lang="en-GB" sz="1100" b="0" i="0" u="none" strike="noStrike" dirty="0" err="1">
                          <a:solidFill>
                            <a:schemeClr val="tx1"/>
                          </a:solidFill>
                          <a:effectLst/>
                          <a:latin typeface="Calibri" panose="020F0502020204030204" pitchFamily="34" charset="0"/>
                        </a:rPr>
                        <a:t>mth</a:t>
                      </a:r>
                      <a:r>
                        <a:rPr lang="en-GB" sz="1100" b="0" i="0" u="none" strike="noStrike" dirty="0">
                          <a:solidFill>
                            <a:schemeClr val="tx1"/>
                          </a:solidFill>
                          <a:effectLst/>
                          <a:latin typeface="Calibri" panose="020F0502020204030204" pitchFamily="34" charset="0"/>
                        </a:rPr>
                        <a:t> </a:t>
                      </a:r>
                      <a:r>
                        <a:rPr lang="en-GB" sz="1100" b="0" i="0" u="none" strike="noStrike" dirty="0" err="1">
                          <a:solidFill>
                            <a:schemeClr val="tx1"/>
                          </a:solidFill>
                          <a:effectLst/>
                          <a:latin typeface="Calibri" panose="020F0502020204030204" pitchFamily="34" charset="0"/>
                        </a:rPr>
                        <a:t>avg</a:t>
                      </a:r>
                      <a:endParaRPr lang="en-GB" sz="1100" b="0" i="0" u="none" strike="noStrike" dirty="0">
                        <a:solidFill>
                          <a:schemeClr val="tx1"/>
                        </a:solidFill>
                        <a:effectLst/>
                        <a:latin typeface="Calibri" panose="020F0502020204030204" pitchFamily="34" charset="0"/>
                      </a:endParaRP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smtClean="0">
                          <a:solidFill>
                            <a:srgbClr val="000000"/>
                          </a:solidFill>
                          <a:effectLst/>
                          <a:latin typeface="Calibri" panose="020F0502020204030204" pitchFamily="34" charset="0"/>
                        </a:rPr>
                        <a:t>69 </a:t>
                      </a:r>
                      <a:endParaRPr lang="en-GB" sz="1100" b="0" i="0" u="none" strike="noStrike" dirty="0">
                        <a:solidFill>
                          <a:srgbClr val="000000"/>
                        </a:solidFill>
                        <a:effectLst/>
                        <a:latin typeface="Calibri" panose="020F0502020204030204" pitchFamily="34" charset="0"/>
                      </a:endParaRP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613069195"/>
                  </a:ext>
                </a:extLst>
              </a:tr>
              <a:tr h="183032">
                <a:tc>
                  <a:txBody>
                    <a:bodyPr/>
                    <a:lstStyle/>
                    <a:p>
                      <a:pPr algn="ctr" fontAlgn="ctr"/>
                      <a:r>
                        <a:rPr lang="en-GB" sz="1200" b="1" i="0" u="none" strike="noStrike">
                          <a:solidFill>
                            <a:srgbClr val="FFFFFF"/>
                          </a:solidFill>
                          <a:effectLst/>
                          <a:latin typeface="Calibri" panose="020F0502020204030204" pitchFamily="34" charset="0"/>
                        </a:rPr>
                        <a:t>42</a:t>
                      </a:r>
                    </a:p>
                  </a:txBody>
                  <a:tcPr marL="9378" marR="9378" marT="9378"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E518F"/>
                    </a:solidFill>
                  </a:tcPr>
                </a:tc>
                <a:tc>
                  <a:txBody>
                    <a:bodyPr/>
                    <a:lstStyle/>
                    <a:p>
                      <a:pPr algn="l" fontAlgn="b"/>
                      <a:r>
                        <a:rPr lang="en-GB" sz="1200" b="0" i="0" u="none" strike="noStrike" dirty="0">
                          <a:solidFill>
                            <a:srgbClr val="000000"/>
                          </a:solidFill>
                          <a:effectLst/>
                          <a:latin typeface="Calibri" panose="020F0502020204030204" pitchFamily="34" charset="0"/>
                        </a:rPr>
                        <a:t>Enhanced Frailty service - Step down</a:t>
                      </a:r>
                    </a:p>
                  </a:txBody>
                  <a:tcPr marL="9378" marR="9378" marT="93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a:solidFill>
                            <a:srgbClr val="000000"/>
                          </a:solidFill>
                          <a:effectLst/>
                          <a:latin typeface="Calibri" panose="020F0502020204030204" pitchFamily="34" charset="0"/>
                        </a:rPr>
                        <a:t>Harrow</a:t>
                      </a:r>
                    </a:p>
                  </a:txBody>
                  <a:tcPr marL="9378" marR="9378" marT="93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Monthly</a:t>
                      </a:r>
                    </a:p>
                  </a:txBody>
                  <a:tcPr marL="9378" marR="9378" marT="93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Nov-23</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64</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72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chemeClr val="tx1"/>
                          </a:solidFill>
                          <a:effectLst/>
                          <a:latin typeface="Calibri" panose="020F0502020204030204" pitchFamily="34" charset="0"/>
                        </a:rPr>
                        <a:t>6 </a:t>
                      </a:r>
                      <a:r>
                        <a:rPr lang="en-GB" sz="1100" b="0" i="0" u="none" strike="noStrike" dirty="0" err="1">
                          <a:solidFill>
                            <a:schemeClr val="tx1"/>
                          </a:solidFill>
                          <a:effectLst/>
                          <a:latin typeface="Calibri" panose="020F0502020204030204" pitchFamily="34" charset="0"/>
                        </a:rPr>
                        <a:t>mth</a:t>
                      </a:r>
                      <a:r>
                        <a:rPr lang="en-GB" sz="1100" b="0" i="0" u="none" strike="noStrike" dirty="0">
                          <a:solidFill>
                            <a:schemeClr val="tx1"/>
                          </a:solidFill>
                          <a:effectLst/>
                          <a:latin typeface="Calibri" panose="020F0502020204030204" pitchFamily="34" charset="0"/>
                        </a:rPr>
                        <a:t> </a:t>
                      </a:r>
                      <a:r>
                        <a:rPr lang="en-GB" sz="1100" b="0" i="0" u="none" strike="noStrike" dirty="0" err="1">
                          <a:solidFill>
                            <a:schemeClr val="tx1"/>
                          </a:solidFill>
                          <a:effectLst/>
                          <a:latin typeface="Calibri" panose="020F0502020204030204" pitchFamily="34" charset="0"/>
                        </a:rPr>
                        <a:t>avg</a:t>
                      </a:r>
                      <a:endParaRPr lang="en-GB" sz="1100" b="0" i="0" u="none" strike="noStrike" dirty="0">
                        <a:solidFill>
                          <a:schemeClr val="tx1"/>
                        </a:solidFill>
                        <a:effectLst/>
                        <a:latin typeface="Calibri" panose="020F0502020204030204" pitchFamily="34" charset="0"/>
                      </a:endParaRP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66 </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solidFill>
                      <a:srgbClr val="FFFFFF"/>
                    </a:solidFill>
                  </a:tcPr>
                </a:tc>
                <a:extLst>
                  <a:ext uri="{0D108BD9-81ED-4DB2-BD59-A6C34878D82A}">
                    <a16:rowId xmlns:a16="http://schemas.microsoft.com/office/drawing/2014/main" val="2264014970"/>
                  </a:ext>
                </a:extLst>
              </a:tr>
              <a:tr h="183032">
                <a:tc gridSpan="9">
                  <a:txBody>
                    <a:bodyPr/>
                    <a:lstStyle/>
                    <a:p>
                      <a:pPr algn="l" fontAlgn="ctr"/>
                      <a:r>
                        <a:rPr lang="en-GB" sz="1200" b="1" i="0" u="none" strike="noStrike" dirty="0">
                          <a:solidFill>
                            <a:srgbClr val="FFFFFF"/>
                          </a:solidFill>
                          <a:effectLst/>
                          <a:latin typeface="Calibri" panose="020F0502020204030204" pitchFamily="34" charset="0"/>
                        </a:rPr>
                        <a:t>System Stress</a:t>
                      </a:r>
                    </a:p>
                  </a:txBody>
                  <a:tcPr marL="9378" marR="9378" marT="9378" marB="0" anchor="ctr">
                    <a:lnL w="25400" cap="flat" cmpd="dbl" algn="ctr">
                      <a:solidFill>
                        <a:srgbClr val="1F47A8"/>
                      </a:solidFill>
                      <a:prstDash val="solid"/>
                      <a:round/>
                      <a:headEnd type="none" w="med" len="med"/>
                      <a:tailEnd type="none" w="med" len="med"/>
                    </a:lnL>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D792B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l" fontAlgn="ctr"/>
                      <a:endParaRPr lang="en-GB" sz="1200" b="1" i="0" u="none" strike="noStrike" dirty="0">
                        <a:solidFill>
                          <a:srgbClr val="FFFFFF"/>
                        </a:solidFill>
                        <a:effectLst/>
                        <a:latin typeface="Calibri" panose="020F0502020204030204" pitchFamily="34" charset="0"/>
                      </a:endParaRPr>
                    </a:p>
                  </a:txBody>
                  <a:tcPr marL="9378" marR="9378" marT="9378" marB="0" anchor="ctr"/>
                </a:tc>
                <a:extLst>
                  <a:ext uri="{0D108BD9-81ED-4DB2-BD59-A6C34878D82A}">
                    <a16:rowId xmlns:a16="http://schemas.microsoft.com/office/drawing/2014/main" val="2008270105"/>
                  </a:ext>
                </a:extLst>
              </a:tr>
              <a:tr h="324373">
                <a:tc>
                  <a:txBody>
                    <a:bodyPr/>
                    <a:lstStyle/>
                    <a:p>
                      <a:pPr algn="ctr" fontAlgn="ctr"/>
                      <a:r>
                        <a:rPr lang="en-GB" sz="1200" b="1" i="0" u="none" strike="noStrike" dirty="0">
                          <a:solidFill>
                            <a:srgbClr val="FFFFFF"/>
                          </a:solidFill>
                          <a:effectLst/>
                          <a:latin typeface="Calibri" panose="020F0502020204030204" pitchFamily="34" charset="0"/>
                        </a:rPr>
                        <a:t>56</a:t>
                      </a:r>
                    </a:p>
                  </a:txBody>
                  <a:tcPr marL="9525" marR="9525" marT="9525"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D792B9"/>
                    </a:solidFill>
                  </a:tcPr>
                </a:tc>
                <a:tc>
                  <a:txBody>
                    <a:bodyPr/>
                    <a:lstStyle/>
                    <a:p>
                      <a:pPr algn="l" fontAlgn="b"/>
                      <a:r>
                        <a:rPr lang="en-GB" sz="1200" b="0" i="0" u="none" strike="noStrike" dirty="0">
                          <a:solidFill>
                            <a:srgbClr val="000000"/>
                          </a:solidFill>
                          <a:effectLst/>
                          <a:latin typeface="Calibri" panose="020F0502020204030204" pitchFamily="34" charset="0"/>
                        </a:rPr>
                        <a:t>Hospital Capacity Status</a:t>
                      </a:r>
                    </a:p>
                  </a:txBody>
                  <a:tcPr marL="9378" marR="9378" marT="93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NPH</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Weekly</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WE -26/12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ctr"/>
                      <a:r>
                        <a:rPr lang="en-GB" sz="1100" b="1" i="0" u="none" strike="noStrike" dirty="0" smtClean="0">
                          <a:solidFill>
                            <a:srgbClr val="FFFFFF"/>
                          </a:solidFill>
                          <a:effectLst/>
                          <a:latin typeface="Calibri" panose="020F0502020204030204" pitchFamily="34" charset="0"/>
                        </a:rPr>
                        <a:t>Green</a:t>
                      </a:r>
                      <a:endParaRPr lang="en-GB" sz="1100" b="1" i="0" u="none" strike="noStrike" dirty="0">
                        <a:solidFill>
                          <a:srgbClr val="FFFFFF"/>
                        </a:solidFill>
                        <a:effectLst/>
                        <a:latin typeface="Calibri" panose="020F0502020204030204" pitchFamily="34" charset="0"/>
                      </a:endParaRPr>
                    </a:p>
                  </a:txBody>
                  <a:tcPr marL="5443" marR="5443" marT="5443"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00B050"/>
                    </a:solidFill>
                  </a:tcPr>
                </a:tc>
                <a:tc>
                  <a:txBody>
                    <a:bodyPr/>
                    <a:lstStyle/>
                    <a:p>
                      <a:pPr algn="ctr" fontAlgn="ctr"/>
                      <a:r>
                        <a:rPr lang="en-GB" sz="1100" b="1" i="0" u="none" strike="noStrike">
                          <a:solidFill>
                            <a:srgbClr val="FFFFFF"/>
                          </a:solidFill>
                          <a:effectLst/>
                          <a:latin typeface="Calibri" panose="020F0502020204030204" pitchFamily="34" charset="0"/>
                        </a:rPr>
                        <a:t>FCP</a:t>
                      </a:r>
                    </a:p>
                  </a:txBody>
                  <a:tcPr marL="5443" marR="5443" marT="5443"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7030A0"/>
                    </a:solidFill>
                  </a:tcPr>
                </a:tc>
                <a:tc>
                  <a:txBody>
                    <a:bodyPr/>
                    <a:lstStyle/>
                    <a:p>
                      <a:pPr algn="ctr" fontAlgn="b"/>
                      <a:r>
                        <a:rPr lang="en-GB" sz="1100" b="0" i="0" u="none" strike="noStrike">
                          <a:solidFill>
                            <a:srgbClr val="000000"/>
                          </a:solidFill>
                          <a:effectLst/>
                          <a:latin typeface="Calibri" panose="020F0502020204030204" pitchFamily="34" charset="0"/>
                        </a:rPr>
                        <a:t>% of weeks FCP over last winter (Oct 22 - Apr 23)</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83%</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1895604666"/>
                  </a:ext>
                </a:extLst>
              </a:tr>
              <a:tr h="252000">
                <a:tc>
                  <a:txBody>
                    <a:bodyPr/>
                    <a:lstStyle/>
                    <a:p>
                      <a:pPr algn="ctr" fontAlgn="ctr"/>
                      <a:r>
                        <a:rPr lang="en-GB" sz="1200" b="1" i="0" u="none" strike="noStrike">
                          <a:solidFill>
                            <a:srgbClr val="FFFFFF"/>
                          </a:solidFill>
                          <a:effectLst/>
                          <a:latin typeface="Calibri" panose="020F0502020204030204" pitchFamily="34" charset="0"/>
                        </a:rPr>
                        <a:t>57</a:t>
                      </a:r>
                    </a:p>
                  </a:txBody>
                  <a:tcPr marL="9525" marR="9525" marT="9525" marB="0">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D792B9"/>
                    </a:solidFill>
                  </a:tcPr>
                </a:tc>
                <a:tc>
                  <a:txBody>
                    <a:bodyPr/>
                    <a:lstStyle/>
                    <a:p>
                      <a:pPr algn="l" fontAlgn="b"/>
                      <a:r>
                        <a:rPr lang="en-GB" sz="1200" b="0" i="0" u="none" strike="noStrike" dirty="0">
                          <a:solidFill>
                            <a:srgbClr val="000000"/>
                          </a:solidFill>
                          <a:effectLst/>
                          <a:latin typeface="Calibri" panose="020F0502020204030204" pitchFamily="34" charset="0"/>
                        </a:rPr>
                        <a:t>12 Hour AED Waits</a:t>
                      </a:r>
                    </a:p>
                  </a:txBody>
                  <a:tcPr marL="9378" marR="9378" marT="9378"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NPH</a:t>
                      </a:r>
                    </a:p>
                  </a:txBody>
                  <a:tcPr marL="9525" marR="9525" marT="9525"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a:solidFill>
                            <a:srgbClr val="000000"/>
                          </a:solidFill>
                          <a:effectLst/>
                          <a:latin typeface="Calibri" panose="020F0502020204030204" pitchFamily="34" charset="0"/>
                        </a:rPr>
                        <a:t>Weekly</a:t>
                      </a:r>
                    </a:p>
                  </a:txBody>
                  <a:tcPr marL="9525" marR="9525" marT="9525"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WE -24/12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a:r>
                        <a:rPr lang="en-GB" sz="1100" smtClean="0"/>
                        <a:t>187</a:t>
                      </a:r>
                      <a:endParaRPr lang="en-GB" sz="1100" dirty="0"/>
                    </a:p>
                  </a:txBody>
                  <a:tcPr marL="5443" marR="5443" marT="5443"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a:r>
                        <a:rPr lang="en-GB" sz="1100" dirty="0" smtClean="0"/>
                        <a:t>198</a:t>
                      </a:r>
                      <a:endParaRPr lang="en-GB" sz="1100" dirty="0"/>
                    </a:p>
                  </a:txBody>
                  <a:tcPr marL="5443" marR="5443" marT="5443"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err="1">
                          <a:solidFill>
                            <a:srgbClr val="000000"/>
                          </a:solidFill>
                          <a:effectLst/>
                          <a:latin typeface="Calibri" panose="020F0502020204030204" pitchFamily="34" charset="0"/>
                        </a:rPr>
                        <a:t>Avg</a:t>
                      </a:r>
                      <a:r>
                        <a:rPr lang="en-GB" sz="1100" b="0" i="0" u="none" strike="noStrike" dirty="0">
                          <a:solidFill>
                            <a:srgbClr val="000000"/>
                          </a:solidFill>
                          <a:effectLst/>
                          <a:latin typeface="Calibri" panose="020F0502020204030204" pitchFamily="34" charset="0"/>
                        </a:rPr>
                        <a:t> over last winter (Oct 22 - Apr 23)</a:t>
                      </a:r>
                    </a:p>
                  </a:txBody>
                  <a:tcPr marL="5443" marR="5443" marT="5443"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313</a:t>
                      </a:r>
                    </a:p>
                  </a:txBody>
                  <a:tcPr marL="5443" marR="5443" marT="5443"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1216815450"/>
                  </a:ext>
                </a:extLst>
              </a:tr>
              <a:tr h="252000">
                <a:tc>
                  <a:txBody>
                    <a:bodyPr/>
                    <a:lstStyle/>
                    <a:p>
                      <a:pPr algn="ctr" fontAlgn="ctr"/>
                      <a:r>
                        <a:rPr lang="en-GB" sz="1200" b="1" i="0" u="none" strike="noStrike">
                          <a:solidFill>
                            <a:srgbClr val="FFFFFF"/>
                          </a:solidFill>
                          <a:effectLst/>
                          <a:latin typeface="Calibri" panose="020F0502020204030204" pitchFamily="34" charset="0"/>
                        </a:rPr>
                        <a:t>58</a:t>
                      </a:r>
                    </a:p>
                  </a:txBody>
                  <a:tcPr marL="9525" marR="9525" marT="9525" marB="0">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D792B9"/>
                    </a:solidFill>
                  </a:tcPr>
                </a:tc>
                <a:tc>
                  <a:txBody>
                    <a:bodyPr/>
                    <a:lstStyle/>
                    <a:p>
                      <a:pPr algn="l" fontAlgn="b"/>
                      <a:r>
                        <a:rPr lang="en-GB" sz="1200" b="0" i="0" u="none" strike="noStrike" dirty="0">
                          <a:solidFill>
                            <a:srgbClr val="000000"/>
                          </a:solidFill>
                          <a:effectLst/>
                          <a:latin typeface="Calibri" panose="020F0502020204030204" pitchFamily="34" charset="0"/>
                        </a:rPr>
                        <a:t>LAS Handovers - </a:t>
                      </a:r>
                      <a:r>
                        <a:rPr lang="en-GB" sz="1200" b="0" i="0" u="none" strike="noStrike" dirty="0" smtClean="0">
                          <a:solidFill>
                            <a:srgbClr val="000000"/>
                          </a:solidFill>
                          <a:effectLst/>
                          <a:latin typeface="Calibri" panose="020F0502020204030204" pitchFamily="34" charset="0"/>
                        </a:rPr>
                        <a:t>No. of </a:t>
                      </a:r>
                      <a:r>
                        <a:rPr lang="en-GB" sz="1200" b="0" i="0" u="none" strike="noStrike" dirty="0">
                          <a:solidFill>
                            <a:srgbClr val="000000"/>
                          </a:solidFill>
                          <a:effectLst/>
                          <a:latin typeface="Calibri" panose="020F0502020204030204" pitchFamily="34" charset="0"/>
                        </a:rPr>
                        <a:t>60 min Breaches</a:t>
                      </a:r>
                    </a:p>
                  </a:txBody>
                  <a:tcPr marL="9378" marR="9378" marT="9378"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NPH</a:t>
                      </a:r>
                    </a:p>
                  </a:txBody>
                  <a:tcPr marL="9525" marR="9525" marT="9525"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a:solidFill>
                            <a:srgbClr val="000000"/>
                          </a:solidFill>
                          <a:effectLst/>
                          <a:latin typeface="Calibri" panose="020F0502020204030204" pitchFamily="34" charset="0"/>
                        </a:rPr>
                        <a:t>Weekly</a:t>
                      </a:r>
                    </a:p>
                  </a:txBody>
                  <a:tcPr marL="9525" marR="9525" marT="9525"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WE -24/12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smtClean="0">
                          <a:solidFill>
                            <a:srgbClr val="000000"/>
                          </a:solidFill>
                          <a:effectLst/>
                          <a:latin typeface="Calibri" panose="020F0502020204030204" pitchFamily="34" charset="0"/>
                        </a:rPr>
                        <a:t>1</a:t>
                      </a:r>
                      <a:endParaRPr lang="en-GB" sz="1100" b="0" i="0" u="none" strike="noStrike" dirty="0">
                        <a:solidFill>
                          <a:srgbClr val="000000"/>
                        </a:solidFill>
                        <a:effectLst/>
                        <a:latin typeface="Calibri" panose="020F0502020204030204" pitchFamily="34" charset="0"/>
                      </a:endParaRPr>
                    </a:p>
                  </a:txBody>
                  <a:tcPr marL="5443" marR="5443" marT="5443"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a:r>
                        <a:rPr lang="en-GB" sz="1100" dirty="0" smtClean="0"/>
                        <a:t>18</a:t>
                      </a:r>
                      <a:endParaRPr lang="en-GB" sz="1100" dirty="0"/>
                    </a:p>
                  </a:txBody>
                  <a:tcPr marL="5443" marR="5443" marT="5443"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err="1">
                          <a:solidFill>
                            <a:srgbClr val="000000"/>
                          </a:solidFill>
                          <a:effectLst/>
                          <a:latin typeface="Calibri" panose="020F0502020204030204" pitchFamily="34" charset="0"/>
                        </a:rPr>
                        <a:t>Avg</a:t>
                      </a:r>
                      <a:r>
                        <a:rPr lang="en-GB" sz="1100" b="0" i="0" u="none" strike="noStrike" dirty="0">
                          <a:solidFill>
                            <a:srgbClr val="000000"/>
                          </a:solidFill>
                          <a:effectLst/>
                          <a:latin typeface="Calibri" panose="020F0502020204030204" pitchFamily="34" charset="0"/>
                        </a:rPr>
                        <a:t> over last winter (Oct 22 - Apr 23)</a:t>
                      </a:r>
                    </a:p>
                  </a:txBody>
                  <a:tcPr marL="5443" marR="5443" marT="5443"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103</a:t>
                      </a:r>
                    </a:p>
                  </a:txBody>
                  <a:tcPr marL="5443" marR="5443" marT="5443"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1676010069"/>
                  </a:ext>
                </a:extLst>
              </a:tr>
              <a:tr h="252000">
                <a:tc>
                  <a:txBody>
                    <a:bodyPr/>
                    <a:lstStyle/>
                    <a:p>
                      <a:pPr algn="ctr" fontAlgn="ctr"/>
                      <a:r>
                        <a:rPr lang="en-GB" sz="1200" b="1" i="0" u="none" strike="noStrike">
                          <a:solidFill>
                            <a:srgbClr val="FFFFFF"/>
                          </a:solidFill>
                          <a:effectLst/>
                          <a:latin typeface="Calibri" panose="020F0502020204030204" pitchFamily="34" charset="0"/>
                        </a:rPr>
                        <a:t>59</a:t>
                      </a:r>
                    </a:p>
                  </a:txBody>
                  <a:tcPr marL="9525" marR="9525" marT="9525" marB="0">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D792B9"/>
                    </a:solidFill>
                  </a:tcPr>
                </a:tc>
                <a:tc>
                  <a:txBody>
                    <a:bodyPr/>
                    <a:lstStyle/>
                    <a:p>
                      <a:pPr algn="l" fontAlgn="b"/>
                      <a:r>
                        <a:rPr lang="en-GB" sz="1200" b="0" i="0" u="none" strike="noStrike" dirty="0">
                          <a:solidFill>
                            <a:srgbClr val="000000"/>
                          </a:solidFill>
                          <a:effectLst/>
                          <a:latin typeface="Calibri" panose="020F0502020204030204" pitchFamily="34" charset="0"/>
                        </a:rPr>
                        <a:t>Community/District Nursing - </a:t>
                      </a:r>
                      <a:r>
                        <a:rPr lang="en-GB" sz="1200" b="0" i="0" u="none" strike="noStrike" dirty="0" smtClean="0">
                          <a:solidFill>
                            <a:srgbClr val="000000"/>
                          </a:solidFill>
                          <a:effectLst/>
                          <a:latin typeface="Calibri" panose="020F0502020204030204" pitchFamily="34" charset="0"/>
                        </a:rPr>
                        <a:t>No. </a:t>
                      </a:r>
                      <a:r>
                        <a:rPr lang="en-GB" sz="1200" b="0" i="0" u="none" strike="noStrike" dirty="0">
                          <a:solidFill>
                            <a:srgbClr val="000000"/>
                          </a:solidFill>
                          <a:effectLst/>
                          <a:latin typeface="Calibri" panose="020F0502020204030204" pitchFamily="34" charset="0"/>
                        </a:rPr>
                        <a:t>of visits deferred once</a:t>
                      </a:r>
                    </a:p>
                  </a:txBody>
                  <a:tcPr marL="9378" marR="9378" marT="9378"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Harrow</a:t>
                      </a:r>
                    </a:p>
                  </a:txBody>
                  <a:tcPr marL="9525" marR="9525" marT="9525"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a:solidFill>
                            <a:srgbClr val="000000"/>
                          </a:solidFill>
                          <a:effectLst/>
                          <a:latin typeface="Calibri" panose="020F0502020204030204" pitchFamily="34" charset="0"/>
                        </a:rPr>
                        <a:t>Weekly</a:t>
                      </a:r>
                    </a:p>
                  </a:txBody>
                  <a:tcPr marL="9525" marR="9525" marT="9525"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WE -23/12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15</a:t>
                      </a:r>
                    </a:p>
                  </a:txBody>
                  <a:tcPr marL="5443" marR="5443" marT="5443"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a:r>
                        <a:rPr lang="en-GB" sz="1100" dirty="0" smtClean="0"/>
                        <a:t>60</a:t>
                      </a:r>
                      <a:endParaRPr lang="en-GB" sz="1100" dirty="0"/>
                    </a:p>
                  </a:txBody>
                  <a:tcPr marL="5443" marR="5443" marT="5443"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Avg over last winter (Oct 22 - Apr 23)</a:t>
                      </a:r>
                    </a:p>
                  </a:txBody>
                  <a:tcPr marL="5443" marR="5443" marT="5443"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smtClean="0">
                          <a:solidFill>
                            <a:srgbClr val="000000"/>
                          </a:solidFill>
                          <a:effectLst/>
                          <a:latin typeface="Calibri" panose="020F0502020204030204" pitchFamily="34" charset="0"/>
                        </a:rPr>
                        <a:t>4</a:t>
                      </a:r>
                      <a:endParaRPr lang="en-GB" sz="1100" b="0" i="0" u="none" strike="noStrike" dirty="0">
                        <a:solidFill>
                          <a:srgbClr val="000000"/>
                        </a:solidFill>
                        <a:effectLst/>
                        <a:latin typeface="Calibri" panose="020F0502020204030204" pitchFamily="34" charset="0"/>
                      </a:endParaRPr>
                    </a:p>
                  </a:txBody>
                  <a:tcPr marL="5443" marR="5443" marT="5443"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2312892156"/>
                  </a:ext>
                </a:extLst>
              </a:tr>
              <a:tr h="252000">
                <a:tc>
                  <a:txBody>
                    <a:bodyPr/>
                    <a:lstStyle/>
                    <a:p>
                      <a:pPr algn="ctr" fontAlgn="ctr"/>
                      <a:r>
                        <a:rPr lang="en-GB" sz="1200" b="1" i="0" u="none" strike="noStrike">
                          <a:solidFill>
                            <a:srgbClr val="FFFFFF"/>
                          </a:solidFill>
                          <a:effectLst/>
                          <a:latin typeface="Calibri" panose="020F0502020204030204" pitchFamily="34" charset="0"/>
                        </a:rPr>
                        <a:t>60</a:t>
                      </a:r>
                    </a:p>
                  </a:txBody>
                  <a:tcPr marL="9525" marR="9525" marT="9525" marB="0">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D792B9"/>
                    </a:solidFill>
                  </a:tcPr>
                </a:tc>
                <a:tc>
                  <a:txBody>
                    <a:bodyPr/>
                    <a:lstStyle/>
                    <a:p>
                      <a:pPr algn="l" fontAlgn="b"/>
                      <a:r>
                        <a:rPr lang="en-GB" sz="1200" b="0" i="0" u="none" strike="noStrike" dirty="0">
                          <a:solidFill>
                            <a:srgbClr val="000000"/>
                          </a:solidFill>
                          <a:effectLst/>
                          <a:latin typeface="Calibri" panose="020F0502020204030204" pitchFamily="34" charset="0"/>
                        </a:rPr>
                        <a:t>Community/District Nursing - </a:t>
                      </a:r>
                      <a:r>
                        <a:rPr lang="en-GB" sz="1200" b="0" i="0" u="none" strike="noStrike" dirty="0" smtClean="0">
                          <a:solidFill>
                            <a:srgbClr val="000000"/>
                          </a:solidFill>
                          <a:effectLst/>
                          <a:latin typeface="Calibri" panose="020F0502020204030204" pitchFamily="34" charset="0"/>
                        </a:rPr>
                        <a:t>No. </a:t>
                      </a:r>
                      <a:r>
                        <a:rPr lang="en-GB" sz="1200" b="0" i="0" u="none" strike="noStrike" dirty="0">
                          <a:solidFill>
                            <a:srgbClr val="000000"/>
                          </a:solidFill>
                          <a:effectLst/>
                          <a:latin typeface="Calibri" panose="020F0502020204030204" pitchFamily="34" charset="0"/>
                        </a:rPr>
                        <a:t>of visits deferred more than once</a:t>
                      </a:r>
                    </a:p>
                  </a:txBody>
                  <a:tcPr marL="9378" marR="9378" marT="9378"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Harrow</a:t>
                      </a:r>
                    </a:p>
                  </a:txBody>
                  <a:tcPr marL="9525" marR="9525" marT="9525"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Weekly</a:t>
                      </a:r>
                    </a:p>
                  </a:txBody>
                  <a:tcPr marL="9525" marR="9525" marT="9525"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WE -23/12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0</a:t>
                      </a:r>
                    </a:p>
                  </a:txBody>
                  <a:tcPr marL="5443" marR="5443" marT="5443"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a:r>
                        <a:rPr lang="en-GB" sz="1100" dirty="0" smtClean="0"/>
                        <a:t>0</a:t>
                      </a:r>
                      <a:endParaRPr lang="en-GB" sz="1100" dirty="0"/>
                    </a:p>
                  </a:txBody>
                  <a:tcPr marL="5443" marR="5443" marT="5443"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Avg over last winter (Oct 22 - Apr 23)</a:t>
                      </a:r>
                    </a:p>
                  </a:txBody>
                  <a:tcPr marL="5443" marR="5443" marT="5443"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smtClean="0">
                          <a:solidFill>
                            <a:srgbClr val="000000"/>
                          </a:solidFill>
                          <a:effectLst/>
                          <a:latin typeface="Calibri" panose="020F0502020204030204" pitchFamily="34" charset="0"/>
                        </a:rPr>
                        <a:t>1</a:t>
                      </a:r>
                      <a:endParaRPr lang="en-GB" sz="1100" b="0" i="0" u="none" strike="noStrike" dirty="0">
                        <a:solidFill>
                          <a:srgbClr val="000000"/>
                        </a:solidFill>
                        <a:effectLst/>
                        <a:latin typeface="Calibri" panose="020F0502020204030204" pitchFamily="34" charset="0"/>
                      </a:endParaRPr>
                    </a:p>
                  </a:txBody>
                  <a:tcPr marL="5443" marR="5443" marT="5443"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934714444"/>
                  </a:ext>
                </a:extLst>
              </a:tr>
              <a:tr h="252000">
                <a:tc>
                  <a:txBody>
                    <a:bodyPr/>
                    <a:lstStyle/>
                    <a:p>
                      <a:pPr algn="ctr" fontAlgn="ctr"/>
                      <a:r>
                        <a:rPr lang="en-GB" sz="1200" b="1" i="0" u="none" strike="noStrike">
                          <a:solidFill>
                            <a:srgbClr val="FFFFFF"/>
                          </a:solidFill>
                          <a:effectLst/>
                          <a:latin typeface="Calibri" panose="020F0502020204030204" pitchFamily="34" charset="0"/>
                        </a:rPr>
                        <a:t>61</a:t>
                      </a:r>
                    </a:p>
                  </a:txBody>
                  <a:tcPr marL="9525" marR="9525" marT="9525" marB="0">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D792B9"/>
                    </a:solidFill>
                  </a:tcPr>
                </a:tc>
                <a:tc>
                  <a:txBody>
                    <a:bodyPr/>
                    <a:lstStyle/>
                    <a:p>
                      <a:pPr algn="l" fontAlgn="b"/>
                      <a:r>
                        <a:rPr lang="en-GB" sz="1200" b="0" i="0" u="none" strike="noStrike" dirty="0">
                          <a:solidFill>
                            <a:srgbClr val="000000"/>
                          </a:solidFill>
                          <a:effectLst/>
                          <a:latin typeface="Calibri" panose="020F0502020204030204" pitchFamily="34" charset="0"/>
                        </a:rPr>
                        <a:t>Rapid Response - </a:t>
                      </a:r>
                      <a:r>
                        <a:rPr lang="en-GB" sz="1200" b="0" i="0" u="none" strike="noStrike" dirty="0" smtClean="0">
                          <a:solidFill>
                            <a:srgbClr val="000000"/>
                          </a:solidFill>
                          <a:effectLst/>
                          <a:latin typeface="Calibri" panose="020F0502020204030204" pitchFamily="34" charset="0"/>
                        </a:rPr>
                        <a:t>No. of </a:t>
                      </a:r>
                      <a:r>
                        <a:rPr lang="en-GB" sz="1200" b="0" i="0" u="none" strike="noStrike" dirty="0">
                          <a:solidFill>
                            <a:srgbClr val="000000"/>
                          </a:solidFill>
                          <a:effectLst/>
                          <a:latin typeface="Calibri" panose="020F0502020204030204" pitchFamily="34" charset="0"/>
                        </a:rPr>
                        <a:t>referrals with a 2 hour response time</a:t>
                      </a:r>
                    </a:p>
                  </a:txBody>
                  <a:tcPr marL="9378" marR="9378" marT="9378"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CLCH</a:t>
                      </a:r>
                    </a:p>
                  </a:txBody>
                  <a:tcPr marL="9525" marR="9525" marT="9525"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Weekly</a:t>
                      </a:r>
                    </a:p>
                  </a:txBody>
                  <a:tcPr marL="9525" marR="9525" marT="9525"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WE -23/12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58</a:t>
                      </a:r>
                    </a:p>
                  </a:txBody>
                  <a:tcPr marL="5443" marR="5443" marT="5443"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a:r>
                        <a:rPr lang="en-GB" sz="1100" dirty="0" smtClean="0"/>
                        <a:t>80</a:t>
                      </a:r>
                      <a:endParaRPr lang="en-GB" sz="1100" dirty="0"/>
                    </a:p>
                  </a:txBody>
                  <a:tcPr marL="5443" marR="5443" marT="5443"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Avg over last winter (Oct 22 - Apr 23)</a:t>
                      </a:r>
                    </a:p>
                  </a:txBody>
                  <a:tcPr marL="5443" marR="5443" marT="5443"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69</a:t>
                      </a:r>
                    </a:p>
                  </a:txBody>
                  <a:tcPr marL="5443" marR="5443" marT="5443"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710472166"/>
                  </a:ext>
                </a:extLst>
              </a:tr>
              <a:tr h="252000">
                <a:tc>
                  <a:txBody>
                    <a:bodyPr/>
                    <a:lstStyle/>
                    <a:p>
                      <a:pPr algn="ctr" fontAlgn="ctr"/>
                      <a:r>
                        <a:rPr lang="en-GB" sz="1200" b="1" i="0" u="none" strike="noStrike">
                          <a:solidFill>
                            <a:srgbClr val="FFFFFF"/>
                          </a:solidFill>
                          <a:effectLst/>
                          <a:latin typeface="Calibri" panose="020F0502020204030204" pitchFamily="34" charset="0"/>
                        </a:rPr>
                        <a:t>62</a:t>
                      </a:r>
                    </a:p>
                  </a:txBody>
                  <a:tcPr marL="9525" marR="9525" marT="9525" marB="0">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D792B9"/>
                    </a:solidFill>
                  </a:tcPr>
                </a:tc>
                <a:tc>
                  <a:txBody>
                    <a:bodyPr/>
                    <a:lstStyle/>
                    <a:p>
                      <a:pPr algn="l" fontAlgn="b"/>
                      <a:r>
                        <a:rPr lang="en-GB" sz="1200" b="0" i="0" u="none" strike="noStrike" dirty="0">
                          <a:solidFill>
                            <a:srgbClr val="000000"/>
                          </a:solidFill>
                          <a:effectLst/>
                          <a:latin typeface="Calibri" panose="020F0502020204030204" pitchFamily="34" charset="0"/>
                        </a:rPr>
                        <a:t>Rapid Response - </a:t>
                      </a:r>
                      <a:r>
                        <a:rPr lang="en-GB" sz="1200" b="0" i="0" u="none" strike="noStrike" dirty="0" smtClean="0">
                          <a:solidFill>
                            <a:srgbClr val="000000"/>
                          </a:solidFill>
                          <a:effectLst/>
                          <a:latin typeface="Calibri" panose="020F0502020204030204" pitchFamily="34" charset="0"/>
                        </a:rPr>
                        <a:t>Initial </a:t>
                      </a:r>
                      <a:r>
                        <a:rPr lang="en-GB" sz="1200" b="0" i="0" u="none" strike="noStrike" dirty="0">
                          <a:solidFill>
                            <a:srgbClr val="000000"/>
                          </a:solidFill>
                          <a:effectLst/>
                          <a:latin typeface="Calibri" panose="020F0502020204030204" pitchFamily="34" charset="0"/>
                        </a:rPr>
                        <a:t>visits </a:t>
                      </a:r>
                      <a:r>
                        <a:rPr lang="en-GB" sz="1200" b="0" i="0" u="none" strike="noStrike" dirty="0" smtClean="0">
                          <a:solidFill>
                            <a:srgbClr val="000000"/>
                          </a:solidFill>
                          <a:effectLst/>
                          <a:latin typeface="Calibri" panose="020F0502020204030204" pitchFamily="34" charset="0"/>
                        </a:rPr>
                        <a:t>not </a:t>
                      </a:r>
                      <a:r>
                        <a:rPr lang="en-GB" sz="1200" b="0" i="0" u="none" strike="noStrike" dirty="0">
                          <a:solidFill>
                            <a:srgbClr val="000000"/>
                          </a:solidFill>
                          <a:effectLst/>
                          <a:latin typeface="Calibri" panose="020F0502020204030204" pitchFamily="34" charset="0"/>
                        </a:rPr>
                        <a:t>completed within 2 </a:t>
                      </a:r>
                      <a:r>
                        <a:rPr lang="en-GB" sz="1200" b="0" i="0" u="none" strike="noStrike" dirty="0" smtClean="0">
                          <a:solidFill>
                            <a:srgbClr val="000000"/>
                          </a:solidFill>
                          <a:effectLst/>
                          <a:latin typeface="Calibri" panose="020F0502020204030204" pitchFamily="34" charset="0"/>
                        </a:rPr>
                        <a:t>hours</a:t>
                      </a:r>
                      <a:endParaRPr lang="en-GB" sz="1200" b="0" i="0" u="none" strike="noStrike" dirty="0">
                        <a:solidFill>
                          <a:srgbClr val="000000"/>
                        </a:solidFill>
                        <a:effectLst/>
                        <a:latin typeface="Calibri" panose="020F0502020204030204" pitchFamily="34" charset="0"/>
                      </a:endParaRPr>
                    </a:p>
                  </a:txBody>
                  <a:tcPr marL="9378" marR="9378" marT="9378"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CLCH</a:t>
                      </a:r>
                    </a:p>
                  </a:txBody>
                  <a:tcPr marL="9525" marR="9525" marT="9525"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a:solidFill>
                            <a:srgbClr val="000000"/>
                          </a:solidFill>
                          <a:effectLst/>
                          <a:latin typeface="Calibri" panose="020F0502020204030204" pitchFamily="34" charset="0"/>
                        </a:rPr>
                        <a:t>Weekly</a:t>
                      </a:r>
                    </a:p>
                  </a:txBody>
                  <a:tcPr marL="9525" marR="9525" marT="9525"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WE -23/12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2</a:t>
                      </a:r>
                    </a:p>
                  </a:txBody>
                  <a:tcPr marL="5443" marR="5443" marT="5443"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a:r>
                        <a:rPr lang="en-GB" sz="1100" dirty="0" smtClean="0"/>
                        <a:t>10</a:t>
                      </a:r>
                      <a:endParaRPr lang="en-GB" sz="1100" dirty="0"/>
                    </a:p>
                  </a:txBody>
                  <a:tcPr marL="5443" marR="5443" marT="5443"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Avg over last winter (Oct 22 - Apr 23)</a:t>
                      </a:r>
                    </a:p>
                  </a:txBody>
                  <a:tcPr marL="5443" marR="5443" marT="5443"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2</a:t>
                      </a:r>
                    </a:p>
                  </a:txBody>
                  <a:tcPr marL="5443" marR="5443" marT="5443"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1529098620"/>
                  </a:ext>
                </a:extLst>
              </a:tr>
              <a:tr h="252000">
                <a:tc>
                  <a:txBody>
                    <a:bodyPr/>
                    <a:lstStyle/>
                    <a:p>
                      <a:pPr algn="ctr" fontAlgn="ctr"/>
                      <a:r>
                        <a:rPr lang="en-GB" sz="1200" b="1" i="0" u="none" strike="noStrike">
                          <a:solidFill>
                            <a:srgbClr val="FFFFFF"/>
                          </a:solidFill>
                          <a:effectLst/>
                          <a:latin typeface="Calibri" panose="020F0502020204030204" pitchFamily="34" charset="0"/>
                        </a:rPr>
                        <a:t>63</a:t>
                      </a:r>
                    </a:p>
                  </a:txBody>
                  <a:tcPr marL="9525" marR="9525" marT="9525" marB="0">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D792B9"/>
                    </a:solidFill>
                  </a:tcPr>
                </a:tc>
                <a:tc>
                  <a:txBody>
                    <a:bodyPr/>
                    <a:lstStyle/>
                    <a:p>
                      <a:pPr algn="l" fontAlgn="b"/>
                      <a:r>
                        <a:rPr lang="en-GB" sz="1200" b="0" i="0" u="none" strike="noStrike" dirty="0">
                          <a:solidFill>
                            <a:srgbClr val="000000"/>
                          </a:solidFill>
                          <a:effectLst/>
                          <a:latin typeface="Calibri" panose="020F0502020204030204" pitchFamily="34" charset="0"/>
                        </a:rPr>
                        <a:t>Rapid Response - </a:t>
                      </a:r>
                      <a:r>
                        <a:rPr lang="en-GB" sz="1200" b="0" i="0" u="none" strike="noStrike" dirty="0" smtClean="0">
                          <a:solidFill>
                            <a:srgbClr val="000000"/>
                          </a:solidFill>
                          <a:effectLst/>
                          <a:latin typeface="Calibri" panose="020F0502020204030204" pitchFamily="34" charset="0"/>
                        </a:rPr>
                        <a:t>No. of </a:t>
                      </a:r>
                      <a:r>
                        <a:rPr lang="en-GB" sz="1200" b="0" i="0" u="none" strike="noStrike" dirty="0">
                          <a:solidFill>
                            <a:srgbClr val="000000"/>
                          </a:solidFill>
                          <a:effectLst/>
                          <a:latin typeface="Calibri" panose="020F0502020204030204" pitchFamily="34" charset="0"/>
                        </a:rPr>
                        <a:t>referrals rejected due to capacity </a:t>
                      </a:r>
                    </a:p>
                  </a:txBody>
                  <a:tcPr marL="9378" marR="9378" marT="9378"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CLCH</a:t>
                      </a:r>
                    </a:p>
                  </a:txBody>
                  <a:tcPr marL="9525" marR="9525" marT="9525"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Weekly</a:t>
                      </a:r>
                    </a:p>
                  </a:txBody>
                  <a:tcPr marL="9525" marR="9525" marT="9525"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WE -23/12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0</a:t>
                      </a:r>
                    </a:p>
                  </a:txBody>
                  <a:tcPr marL="5443" marR="5443" marT="5443"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a:r>
                        <a:rPr lang="en-GB" sz="1100" dirty="0" smtClean="0"/>
                        <a:t>0</a:t>
                      </a:r>
                      <a:endParaRPr lang="en-GB" sz="1100" dirty="0"/>
                    </a:p>
                  </a:txBody>
                  <a:tcPr marL="5443" marR="5443" marT="5443"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Avg over last winter (Oct 22 - Apr 23)</a:t>
                      </a:r>
                    </a:p>
                  </a:txBody>
                  <a:tcPr marL="5443" marR="5443" marT="5443"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0</a:t>
                      </a:r>
                    </a:p>
                  </a:txBody>
                  <a:tcPr marL="5443" marR="5443" marT="5443"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941929994"/>
                  </a:ext>
                </a:extLst>
              </a:tr>
              <a:tr h="183172">
                <a:tc>
                  <a:txBody>
                    <a:bodyPr/>
                    <a:lstStyle/>
                    <a:p>
                      <a:pPr algn="ctr" fontAlgn="ctr"/>
                      <a:r>
                        <a:rPr lang="en-GB" sz="1200" b="1" i="0" u="none" strike="noStrike" dirty="0">
                          <a:solidFill>
                            <a:srgbClr val="FFFFFF"/>
                          </a:solidFill>
                          <a:effectLst/>
                          <a:latin typeface="Calibri" panose="020F0502020204030204" pitchFamily="34" charset="0"/>
                        </a:rPr>
                        <a:t>64</a:t>
                      </a:r>
                    </a:p>
                  </a:txBody>
                  <a:tcPr marL="9525" marR="9525" marT="9525"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D792B9"/>
                    </a:solidFill>
                  </a:tcPr>
                </a:tc>
                <a:tc>
                  <a:txBody>
                    <a:bodyPr/>
                    <a:lstStyle/>
                    <a:p>
                      <a:pPr algn="l" fontAlgn="b"/>
                      <a:r>
                        <a:rPr lang="en-GB" sz="1200" b="0" i="0" u="none" strike="noStrike" dirty="0">
                          <a:solidFill>
                            <a:srgbClr val="000000"/>
                          </a:solidFill>
                          <a:effectLst/>
                          <a:latin typeface="Calibri" panose="020F0502020204030204" pitchFamily="34" charset="0"/>
                        </a:rPr>
                        <a:t>Community Services Sickness Absence</a:t>
                      </a:r>
                    </a:p>
                  </a:txBody>
                  <a:tcPr marL="9378" marR="9378" marT="93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a:solidFill>
                            <a:srgbClr val="000000"/>
                          </a:solidFill>
                          <a:effectLst/>
                          <a:latin typeface="Calibri" panose="020F0502020204030204" pitchFamily="34" charset="0"/>
                        </a:rPr>
                        <a:t>Harrow</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effectLst/>
                          <a:latin typeface="Calibri" panose="020F0502020204030204" pitchFamily="34" charset="0"/>
                        </a:rPr>
                        <a:t>Weekly</a:t>
                      </a:r>
                    </a:p>
                  </a:txBody>
                  <a:tcPr marL="9525" marR="9525" marT="9525"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WE -23/12</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1.1%</a:t>
                      </a:r>
                    </a:p>
                  </a:txBody>
                  <a:tcPr marL="5443" marR="5443" marT="5443"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2.3%</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a:solidFill>
                            <a:srgbClr val="000000"/>
                          </a:solidFill>
                          <a:effectLst/>
                          <a:latin typeface="Calibri" panose="020F0502020204030204" pitchFamily="34" charset="0"/>
                        </a:rPr>
                        <a:t>Avg over last winter (Oct 22 - Apr 23)</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panose="020F0502020204030204" pitchFamily="34" charset="0"/>
                        </a:rPr>
                        <a:t>3.9%</a:t>
                      </a:r>
                    </a:p>
                  </a:txBody>
                  <a:tcPr marL="5443" marR="5443" marT="5443"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840381127"/>
                  </a:ext>
                </a:extLst>
              </a:tr>
            </a:tbl>
          </a:graphicData>
        </a:graphic>
      </p:graphicFrame>
    </p:spTree>
    <p:extLst>
      <p:ext uri="{BB962C8B-B14F-4D97-AF65-F5344CB8AC3E}">
        <p14:creationId xmlns:p14="http://schemas.microsoft.com/office/powerpoint/2010/main" val="2318450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74205-DF0C-FA6A-31DC-992FC1B71DB3}"/>
              </a:ext>
            </a:extLst>
          </p:cNvPr>
          <p:cNvSpPr>
            <a:spLocks noGrp="1"/>
          </p:cNvSpPr>
          <p:nvPr>
            <p:ph type="title"/>
          </p:nvPr>
        </p:nvSpPr>
        <p:spPr>
          <a:xfrm>
            <a:off x="0" y="18255"/>
            <a:ext cx="10515600" cy="1325563"/>
          </a:xfrm>
        </p:spPr>
        <p:txBody>
          <a:bodyPr anchor="ctr">
            <a:normAutofit fontScale="90000"/>
          </a:bodyPr>
          <a:lstStyle/>
          <a:p>
            <a:r>
              <a:rPr lang="en-GB" sz="3000" b="1" dirty="0" smtClean="0"/>
              <a:t/>
            </a:r>
            <a:br>
              <a:rPr lang="en-GB" sz="3000" b="1" dirty="0" smtClean="0"/>
            </a:br>
            <a:r>
              <a:rPr lang="en-GB" sz="3000" b="1" dirty="0" smtClean="0"/>
              <a:t>Summary of Key Issues in Longer Term Trends</a:t>
            </a:r>
            <a:r>
              <a:rPr lang="en-GB" sz="3000" b="1" dirty="0"/>
              <a:t/>
            </a:r>
            <a:br>
              <a:rPr lang="en-GB" sz="3000" b="1" dirty="0"/>
            </a:br>
            <a:endParaRPr lang="en-GB" sz="3000" b="1" dirty="0"/>
          </a:p>
        </p:txBody>
      </p:sp>
      <p:graphicFrame>
        <p:nvGraphicFramePr>
          <p:cNvPr id="5" name="Table 4"/>
          <p:cNvGraphicFramePr>
            <a:graphicFrameLocks noGrp="1"/>
          </p:cNvGraphicFramePr>
          <p:nvPr>
            <p:extLst>
              <p:ext uri="{D42A27DB-BD31-4B8C-83A1-F6EECF244321}">
                <p14:modId xmlns:p14="http://schemas.microsoft.com/office/powerpoint/2010/main" val="2459004424"/>
              </p:ext>
            </p:extLst>
          </p:nvPr>
        </p:nvGraphicFramePr>
        <p:xfrm>
          <a:off x="0" y="1119237"/>
          <a:ext cx="12192000" cy="4624128"/>
        </p:xfrm>
        <a:graphic>
          <a:graphicData uri="http://schemas.openxmlformats.org/drawingml/2006/table">
            <a:tbl>
              <a:tblPr/>
              <a:tblGrid>
                <a:gridCol w="1287456">
                  <a:extLst>
                    <a:ext uri="{9D8B030D-6E8A-4147-A177-3AD203B41FA5}">
                      <a16:colId xmlns:a16="http://schemas.microsoft.com/office/drawing/2014/main" val="371854512"/>
                    </a:ext>
                  </a:extLst>
                </a:gridCol>
                <a:gridCol w="1755070">
                  <a:extLst>
                    <a:ext uri="{9D8B030D-6E8A-4147-A177-3AD203B41FA5}">
                      <a16:colId xmlns:a16="http://schemas.microsoft.com/office/drawing/2014/main" val="1818464742"/>
                    </a:ext>
                  </a:extLst>
                </a:gridCol>
                <a:gridCol w="1469643">
                  <a:extLst>
                    <a:ext uri="{9D8B030D-6E8A-4147-A177-3AD203B41FA5}">
                      <a16:colId xmlns:a16="http://schemas.microsoft.com/office/drawing/2014/main" val="183182225"/>
                    </a:ext>
                  </a:extLst>
                </a:gridCol>
                <a:gridCol w="2963578">
                  <a:extLst>
                    <a:ext uri="{9D8B030D-6E8A-4147-A177-3AD203B41FA5}">
                      <a16:colId xmlns:a16="http://schemas.microsoft.com/office/drawing/2014/main" val="181507751"/>
                    </a:ext>
                  </a:extLst>
                </a:gridCol>
                <a:gridCol w="4716253">
                  <a:extLst>
                    <a:ext uri="{9D8B030D-6E8A-4147-A177-3AD203B41FA5}">
                      <a16:colId xmlns:a16="http://schemas.microsoft.com/office/drawing/2014/main" val="1645211336"/>
                    </a:ext>
                  </a:extLst>
                </a:gridCol>
              </a:tblGrid>
              <a:tr h="342121">
                <a:tc>
                  <a:txBody>
                    <a:bodyPr/>
                    <a:lstStyle/>
                    <a:p>
                      <a:pPr algn="l" fontAlgn="b"/>
                      <a:r>
                        <a:rPr lang="en-GB" sz="1200" b="1" i="0" u="none" strike="noStrike" dirty="0" smtClean="0">
                          <a:solidFill>
                            <a:schemeClr val="bg1"/>
                          </a:solidFill>
                          <a:effectLst/>
                          <a:latin typeface="Calibri" panose="020F0502020204030204" pitchFamily="34" charset="0"/>
                        </a:rPr>
                        <a:t>System </a:t>
                      </a:r>
                      <a:endParaRPr lang="en-GB" sz="1200" b="1" i="0" u="none" strike="noStrike" dirty="0">
                        <a:solidFill>
                          <a:schemeClr val="bg1"/>
                        </a:solidFill>
                        <a:effectLst/>
                        <a:latin typeface="Calibri" panose="020F0502020204030204" pitchFamily="34" charset="0"/>
                      </a:endParaRP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l" fontAlgn="b"/>
                      <a:r>
                        <a:rPr lang="en-GB" sz="1200" b="1" i="0" u="none" strike="noStrike" dirty="0" smtClean="0">
                          <a:solidFill>
                            <a:schemeClr val="bg1"/>
                          </a:solidFill>
                          <a:effectLst/>
                          <a:latin typeface="Calibri" panose="020F0502020204030204" pitchFamily="34" charset="0"/>
                        </a:rPr>
                        <a:t>Indicator (s)</a:t>
                      </a:r>
                      <a:endParaRPr lang="en-GB" sz="1200" b="1" i="0" u="none" strike="noStrike" dirty="0">
                        <a:solidFill>
                          <a:schemeClr val="bg1"/>
                        </a:solidFill>
                        <a:effectLst/>
                        <a:latin typeface="Calibri" panose="020F0502020204030204" pitchFamily="34" charset="0"/>
                      </a:endParaRP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l" fontAlgn="b"/>
                      <a:r>
                        <a:rPr lang="en-GB" sz="1200" b="1" i="0" u="none" strike="noStrike">
                          <a:solidFill>
                            <a:schemeClr val="bg1"/>
                          </a:solidFill>
                          <a:effectLst/>
                          <a:latin typeface="Calibri" panose="020F0502020204030204" pitchFamily="34" charset="0"/>
                        </a:rPr>
                        <a:t>Lead Provider</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l" fontAlgn="b"/>
                      <a:r>
                        <a:rPr lang="en-GB" sz="1200" b="1" i="0" u="none" strike="noStrike" dirty="0">
                          <a:solidFill>
                            <a:schemeClr val="bg1"/>
                          </a:solidFill>
                          <a:effectLst/>
                          <a:latin typeface="Calibri" panose="020F0502020204030204" pitchFamily="34" charset="0"/>
                        </a:rPr>
                        <a:t>Current Position </a:t>
                      </a:r>
                      <a:r>
                        <a:rPr lang="en-GB" sz="1200" b="1" i="0" u="none" strike="noStrike" dirty="0" smtClean="0">
                          <a:solidFill>
                            <a:schemeClr val="bg1"/>
                          </a:solidFill>
                          <a:effectLst/>
                          <a:latin typeface="Calibri" panose="020F0502020204030204" pitchFamily="34" charset="0"/>
                        </a:rPr>
                        <a:t> (See metrics</a:t>
                      </a:r>
                      <a:r>
                        <a:rPr lang="en-GB" sz="1200" b="1" i="0" u="none" strike="noStrike" baseline="0" dirty="0" smtClean="0">
                          <a:solidFill>
                            <a:schemeClr val="bg1"/>
                          </a:solidFill>
                          <a:effectLst/>
                          <a:latin typeface="Calibri" panose="020F0502020204030204" pitchFamily="34" charset="0"/>
                        </a:rPr>
                        <a:t> </a:t>
                      </a:r>
                      <a:r>
                        <a:rPr lang="en-GB" sz="1200" b="1" i="0" u="none" strike="noStrike" baseline="0" dirty="0" err="1" smtClean="0">
                          <a:solidFill>
                            <a:schemeClr val="bg1"/>
                          </a:solidFill>
                          <a:effectLst/>
                          <a:latin typeface="Calibri" panose="020F0502020204030204" pitchFamily="34" charset="0"/>
                        </a:rPr>
                        <a:t>schedues</a:t>
                      </a:r>
                      <a:r>
                        <a:rPr lang="en-GB" sz="1200" b="1" i="0" u="none" strike="noStrike" baseline="0" dirty="0" smtClean="0">
                          <a:solidFill>
                            <a:schemeClr val="bg1"/>
                          </a:solidFill>
                          <a:effectLst/>
                          <a:latin typeface="Calibri" panose="020F0502020204030204" pitchFamily="34" charset="0"/>
                        </a:rPr>
                        <a:t> for details</a:t>
                      </a:r>
                      <a:r>
                        <a:rPr lang="en-GB" sz="1200" b="1" i="0" u="none" strike="noStrike" dirty="0" smtClean="0">
                          <a:solidFill>
                            <a:schemeClr val="bg1"/>
                          </a:solidFill>
                          <a:effectLst/>
                          <a:latin typeface="Calibri" panose="020F0502020204030204" pitchFamily="34" charset="0"/>
                        </a:rPr>
                        <a:t>)</a:t>
                      </a:r>
                      <a:endParaRPr lang="en-GB" sz="1200" b="1" i="0" u="none" strike="noStrike" dirty="0">
                        <a:solidFill>
                          <a:schemeClr val="bg1"/>
                        </a:solidFill>
                        <a:effectLst/>
                        <a:latin typeface="Calibri" panose="020F0502020204030204" pitchFamily="34" charset="0"/>
                      </a:endParaRP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l" fontAlgn="b"/>
                      <a:r>
                        <a:rPr lang="en-GB" sz="1200" b="1" i="0" u="none" strike="noStrike" dirty="0" smtClean="0">
                          <a:solidFill>
                            <a:schemeClr val="bg1"/>
                          </a:solidFill>
                          <a:effectLst/>
                          <a:latin typeface="Calibri" panose="020F0502020204030204" pitchFamily="34" charset="0"/>
                        </a:rPr>
                        <a:t>Longer-term </a:t>
                      </a:r>
                      <a:r>
                        <a:rPr lang="en-GB" sz="1200" b="1" i="0" u="none" strike="noStrike" dirty="0">
                          <a:solidFill>
                            <a:schemeClr val="bg1"/>
                          </a:solidFill>
                          <a:effectLst/>
                          <a:latin typeface="Calibri" panose="020F0502020204030204" pitchFamily="34" charset="0"/>
                        </a:rPr>
                        <a:t>Trend</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extLst>
                  <a:ext uri="{0D108BD9-81ED-4DB2-BD59-A6C34878D82A}">
                    <a16:rowId xmlns:a16="http://schemas.microsoft.com/office/drawing/2014/main" val="2772046328"/>
                  </a:ext>
                </a:extLst>
              </a:tr>
              <a:tr h="679844">
                <a:tc>
                  <a:txBody>
                    <a:bodyPr/>
                    <a:lstStyle/>
                    <a:p>
                      <a:pPr algn="l" fontAlgn="b"/>
                      <a:r>
                        <a:rPr lang="en-GB" sz="1200" b="0" i="0" u="none" strike="noStrike" dirty="0" smtClean="0">
                          <a:solidFill>
                            <a:srgbClr val="000000"/>
                          </a:solidFill>
                          <a:effectLst/>
                          <a:latin typeface="Calibri" panose="020F0502020204030204" pitchFamily="34" charset="0"/>
                        </a:rPr>
                        <a:t>Demand for Unscheduled Care</a:t>
                      </a:r>
                      <a:endParaRPr lang="en-GB" sz="1200" b="0" i="0" u="none" strike="noStrike" dirty="0">
                        <a:solidFill>
                          <a:srgbClr val="000000"/>
                        </a:solidFill>
                        <a:effectLst/>
                        <a:latin typeface="Calibri" panose="020F0502020204030204" pitchFamily="34" charset="0"/>
                      </a:endParaRPr>
                    </a:p>
                  </a:txBody>
                  <a:tcPr marL="4763" marR="4763" marT="47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200" b="0" i="0" u="none" strike="noStrike" dirty="0" smtClean="0">
                          <a:solidFill>
                            <a:srgbClr val="000000"/>
                          </a:solidFill>
                          <a:effectLst/>
                          <a:latin typeface="Calibri" panose="020F0502020204030204" pitchFamily="34" charset="0"/>
                        </a:rPr>
                        <a:t>Accident and Emergency Department Attendances / Non-elective</a:t>
                      </a:r>
                      <a:r>
                        <a:rPr lang="en-GB" sz="1200" b="0" i="0" u="none" strike="noStrike" baseline="0" dirty="0" smtClean="0">
                          <a:solidFill>
                            <a:srgbClr val="000000"/>
                          </a:solidFill>
                          <a:effectLst/>
                          <a:latin typeface="Calibri" panose="020F0502020204030204" pitchFamily="34" charset="0"/>
                        </a:rPr>
                        <a:t> admissions at NPH</a:t>
                      </a:r>
                      <a:endParaRPr lang="en-GB" sz="1200" b="0" i="0" u="none" strike="noStrike" dirty="0">
                        <a:solidFill>
                          <a:srgbClr val="000000"/>
                        </a:solidFill>
                        <a:effectLst/>
                        <a:latin typeface="Calibri" panose="020F0502020204030204" pitchFamily="34" charset="0"/>
                      </a:endParaRPr>
                    </a:p>
                  </a:txBody>
                  <a:tcPr marL="4763" marR="4763" marT="47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smtClean="0">
                          <a:solidFill>
                            <a:srgbClr val="000000"/>
                          </a:solidFill>
                          <a:effectLst/>
                          <a:latin typeface="Calibri" panose="020F0502020204030204" pitchFamily="34" charset="0"/>
                        </a:rPr>
                        <a:t>Northwick Park Hospital (LNWUHT) </a:t>
                      </a:r>
                      <a:endParaRPr lang="en-GB" sz="1200" b="0" i="0" u="none" strike="noStrike" dirty="0">
                        <a:solidFill>
                          <a:srgbClr val="000000"/>
                        </a:solidFill>
                        <a:effectLst/>
                        <a:latin typeface="Calibri" panose="020F0502020204030204" pitchFamily="34" charset="0"/>
                      </a:endParaRPr>
                    </a:p>
                  </a:txBody>
                  <a:tcPr marL="4763" marR="4763" marT="47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Calibri" panose="020F0502020204030204" pitchFamily="34" charset="0"/>
                        </a:rPr>
                        <a:t> </a:t>
                      </a:r>
                      <a:r>
                        <a:rPr lang="en-GB" sz="1200" b="0" i="0" u="none" strike="noStrike" dirty="0" smtClean="0">
                          <a:solidFill>
                            <a:srgbClr val="000000"/>
                          </a:solidFill>
                          <a:effectLst/>
                          <a:latin typeface="Calibri" panose="020F0502020204030204" pitchFamily="34" charset="0"/>
                        </a:rPr>
                        <a:t>Both A&amp;E attendances and non-</a:t>
                      </a:r>
                      <a:r>
                        <a:rPr lang="en-GB" sz="1200" b="0" i="0" u="none" strike="noStrike" dirty="0" err="1" smtClean="0">
                          <a:solidFill>
                            <a:srgbClr val="000000"/>
                          </a:solidFill>
                          <a:effectLst/>
                          <a:latin typeface="Calibri" panose="020F0502020204030204" pitchFamily="34" charset="0"/>
                        </a:rPr>
                        <a:t>emective</a:t>
                      </a:r>
                      <a:r>
                        <a:rPr lang="en-GB" sz="1200" b="0" i="0" u="none" strike="noStrike" dirty="0" smtClean="0">
                          <a:solidFill>
                            <a:srgbClr val="000000"/>
                          </a:solidFill>
                          <a:effectLst/>
                          <a:latin typeface="Calibri" panose="020F0502020204030204" pitchFamily="34" charset="0"/>
                        </a:rPr>
                        <a:t> admissions are </a:t>
                      </a:r>
                      <a:r>
                        <a:rPr lang="en-GB" sz="1200" b="0" i="0" u="none" strike="noStrike" dirty="0" err="1" smtClean="0">
                          <a:solidFill>
                            <a:srgbClr val="000000"/>
                          </a:solidFill>
                          <a:effectLst/>
                          <a:latin typeface="Calibri" panose="020F0502020204030204" pitchFamily="34" charset="0"/>
                        </a:rPr>
                        <a:t>currenty</a:t>
                      </a:r>
                      <a:r>
                        <a:rPr lang="en-GB" sz="1200" b="0" i="0" u="none" strike="noStrike" dirty="0" smtClean="0">
                          <a:solidFill>
                            <a:srgbClr val="000000"/>
                          </a:solidFill>
                          <a:effectLst/>
                          <a:latin typeface="Calibri" panose="020F0502020204030204" pitchFamily="34" charset="0"/>
                        </a:rPr>
                        <a:t> above /the average for </a:t>
                      </a:r>
                      <a:r>
                        <a:rPr lang="en-GB" sz="1200" b="0" i="0" u="none" strike="noStrike" dirty="0" err="1" smtClean="0">
                          <a:solidFill>
                            <a:srgbClr val="000000"/>
                          </a:solidFill>
                          <a:effectLst/>
                          <a:latin typeface="Calibri" panose="020F0502020204030204" pitchFamily="34" charset="0"/>
                        </a:rPr>
                        <a:t>ast</a:t>
                      </a:r>
                      <a:r>
                        <a:rPr lang="en-GB" sz="1200" b="0" i="0" u="none" strike="noStrike" dirty="0" smtClean="0">
                          <a:solidFill>
                            <a:srgbClr val="000000"/>
                          </a:solidFill>
                          <a:effectLst/>
                          <a:latin typeface="Calibri" panose="020F0502020204030204" pitchFamily="34" charset="0"/>
                        </a:rPr>
                        <a:t> winter.</a:t>
                      </a:r>
                      <a:endParaRPr lang="en-GB" sz="1200" b="0" i="0" u="none" strike="noStrike" dirty="0">
                        <a:solidFill>
                          <a:srgbClr val="000000"/>
                        </a:solidFill>
                        <a:effectLst/>
                        <a:latin typeface="Calibri" panose="020F0502020204030204" pitchFamily="34" charset="0"/>
                      </a:endParaRPr>
                    </a:p>
                  </a:txBody>
                  <a:tcPr marL="4763" marR="4763" marT="47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Calibri" panose="020F0502020204030204" pitchFamily="34" charset="0"/>
                        </a:rPr>
                        <a:t> </a:t>
                      </a:r>
                      <a:r>
                        <a:rPr lang="en-GB" sz="1200" b="0" i="0" u="none" strike="noStrike" dirty="0" smtClean="0">
                          <a:solidFill>
                            <a:srgbClr val="000000"/>
                          </a:solidFill>
                          <a:effectLst/>
                          <a:latin typeface="Calibri" panose="020F0502020204030204" pitchFamily="34" charset="0"/>
                        </a:rPr>
                        <a:t>A&amp;E admissions now average</a:t>
                      </a:r>
                      <a:r>
                        <a:rPr lang="en-GB" sz="1200" b="0" i="0" u="none" strike="noStrike" baseline="0" dirty="0" smtClean="0">
                          <a:solidFill>
                            <a:srgbClr val="000000"/>
                          </a:solidFill>
                          <a:effectLst/>
                          <a:latin typeface="Calibri" panose="020F0502020204030204" pitchFamily="34" charset="0"/>
                        </a:rPr>
                        <a:t> 2,100 per week, a level that, pre-Covid </a:t>
                      </a:r>
                      <a:r>
                        <a:rPr lang="en-GB" sz="1200" b="0" i="0" u="none" strike="noStrike" baseline="0" dirty="0" err="1" smtClean="0">
                          <a:solidFill>
                            <a:srgbClr val="000000"/>
                          </a:solidFill>
                          <a:effectLst/>
                          <a:latin typeface="Calibri" panose="020F0502020204030204" pitchFamily="34" charset="0"/>
                        </a:rPr>
                        <a:t>woud</a:t>
                      </a:r>
                      <a:r>
                        <a:rPr lang="en-GB" sz="1200" b="0" i="0" u="none" strike="noStrike" baseline="0" dirty="0" smtClean="0">
                          <a:solidFill>
                            <a:srgbClr val="000000"/>
                          </a:solidFill>
                          <a:effectLst/>
                          <a:latin typeface="Calibri" panose="020F0502020204030204" pitchFamily="34" charset="0"/>
                        </a:rPr>
                        <a:t> have been a peak in activity</a:t>
                      </a:r>
                      <a:r>
                        <a:rPr lang="en-GB" sz="1200" b="0" i="0" u="none" strike="noStrike" baseline="0" dirty="0" smtClean="0">
                          <a:solidFill>
                            <a:srgbClr val="000000"/>
                          </a:solidFill>
                          <a:effectLst/>
                          <a:latin typeface="Calibri" panose="020F0502020204030204" pitchFamily="34" charset="0"/>
                        </a:rPr>
                        <a:t>.</a:t>
                      </a:r>
                    </a:p>
                    <a:p>
                      <a:pPr algn="l" fontAlgn="b"/>
                      <a:endParaRPr lang="en-GB" sz="1200" b="0" i="0" u="none" strike="noStrike" baseline="0" dirty="0" smtClean="0">
                        <a:solidFill>
                          <a:srgbClr val="000000"/>
                        </a:solidFill>
                        <a:effectLst/>
                        <a:latin typeface="Calibri" panose="020F0502020204030204" pitchFamily="34" charset="0"/>
                      </a:endParaRPr>
                    </a:p>
                    <a:p>
                      <a:pPr algn="l" fontAlgn="b"/>
                      <a:r>
                        <a:rPr lang="en-GB" sz="1200" b="0" i="0" u="none" strike="noStrike" baseline="0" dirty="0" smtClean="0">
                          <a:solidFill>
                            <a:srgbClr val="000000"/>
                          </a:solidFill>
                          <a:effectLst/>
                          <a:latin typeface="Calibri" panose="020F0502020204030204" pitchFamily="34" charset="0"/>
                        </a:rPr>
                        <a:t>Non-elective admissions average approximately 600 per week.</a:t>
                      </a:r>
                      <a:endParaRPr lang="en-GB" sz="1200" b="0" i="0" u="none" strike="noStrike" dirty="0">
                        <a:solidFill>
                          <a:srgbClr val="000000"/>
                        </a:solidFill>
                        <a:effectLst/>
                        <a:latin typeface="Calibri" panose="020F0502020204030204" pitchFamily="34" charset="0"/>
                      </a:endParaRPr>
                    </a:p>
                  </a:txBody>
                  <a:tcPr marL="4763" marR="4763" marT="47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679981"/>
                  </a:ext>
                </a:extLst>
              </a:tr>
              <a:tr h="848706">
                <a:tc>
                  <a:txBody>
                    <a:bodyPr/>
                    <a:lstStyle/>
                    <a:p>
                      <a:pPr algn="l" fontAlgn="b"/>
                      <a:r>
                        <a:rPr lang="en-GB" sz="1200" b="0" i="0" u="none" strike="noStrike" dirty="0" smtClean="0">
                          <a:solidFill>
                            <a:srgbClr val="000000"/>
                          </a:solidFill>
                          <a:effectLst/>
                          <a:latin typeface="Calibri" panose="020F0502020204030204" pitchFamily="34" charset="0"/>
                        </a:rPr>
                        <a:t>Demand for Unscheduled Care</a:t>
                      </a:r>
                      <a:endParaRPr lang="en-GB" sz="1200" b="0" i="0" u="none" strike="noStrike" dirty="0">
                        <a:solidFill>
                          <a:srgbClr val="000000"/>
                        </a:solidFill>
                        <a:effectLst/>
                        <a:latin typeface="Calibri" panose="020F0502020204030204" pitchFamily="34" charset="0"/>
                      </a:endParaRPr>
                    </a:p>
                  </a:txBody>
                  <a:tcPr marL="4763" marR="4763" marT="47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Calibri" panose="020F0502020204030204" pitchFamily="34" charset="0"/>
                        </a:rPr>
                        <a:t> </a:t>
                      </a:r>
                      <a:r>
                        <a:rPr lang="en-GB" sz="1200" b="0" i="0" u="none" strike="noStrike" dirty="0" smtClean="0">
                          <a:solidFill>
                            <a:srgbClr val="000000"/>
                          </a:solidFill>
                          <a:effectLst/>
                          <a:latin typeface="Calibri" panose="020F0502020204030204" pitchFamily="34" charset="0"/>
                        </a:rPr>
                        <a:t>12 Hour A&amp;E waits v LAS 60 minute Handover Delays</a:t>
                      </a:r>
                      <a:endParaRPr lang="en-GB" sz="1200" b="0" i="0" u="none" strike="noStrike" dirty="0">
                        <a:solidFill>
                          <a:srgbClr val="000000"/>
                        </a:solidFill>
                        <a:effectLst/>
                        <a:latin typeface="Calibri" panose="020F0502020204030204" pitchFamily="34" charset="0"/>
                      </a:endParaRPr>
                    </a:p>
                  </a:txBody>
                  <a:tcPr marL="4763" marR="4763" marT="47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smtClean="0">
                          <a:solidFill>
                            <a:srgbClr val="000000"/>
                          </a:solidFill>
                          <a:effectLst/>
                          <a:latin typeface="Calibri" panose="020F0502020204030204" pitchFamily="34" charset="0"/>
                        </a:rPr>
                        <a:t>Northwick Park Hospital (LNWUHT) </a:t>
                      </a:r>
                      <a:endParaRPr lang="en-GB" sz="1200" b="0" i="0" u="none" strike="noStrike" dirty="0">
                        <a:solidFill>
                          <a:srgbClr val="000000"/>
                        </a:solidFill>
                        <a:effectLst/>
                        <a:latin typeface="Calibri" panose="020F0502020204030204" pitchFamily="34" charset="0"/>
                      </a:endParaRPr>
                    </a:p>
                  </a:txBody>
                  <a:tcPr marL="4763" marR="4763" marT="47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smtClean="0">
                          <a:solidFill>
                            <a:srgbClr val="000000"/>
                          </a:solidFill>
                          <a:effectLst/>
                          <a:latin typeface="Calibri" panose="020F0502020204030204" pitchFamily="34" charset="0"/>
                        </a:rPr>
                        <a:t>There were 397 12 Hour A&amp;E waits last week compared</a:t>
                      </a:r>
                      <a:r>
                        <a:rPr lang="en-GB" sz="1200" b="0" i="0" u="none" strike="noStrike" baseline="0" dirty="0" smtClean="0">
                          <a:solidFill>
                            <a:srgbClr val="000000"/>
                          </a:solidFill>
                          <a:effectLst/>
                          <a:latin typeface="Calibri" panose="020F0502020204030204" pitchFamily="34" charset="0"/>
                        </a:rPr>
                        <a:t> to an average last winter of 313.</a:t>
                      </a:r>
                    </a:p>
                    <a:p>
                      <a:pPr algn="l" fontAlgn="b"/>
                      <a:r>
                        <a:rPr lang="en-GB" sz="1200" b="0" i="0" u="none" strike="noStrike" baseline="0" dirty="0" smtClean="0">
                          <a:solidFill>
                            <a:srgbClr val="000000"/>
                          </a:solidFill>
                          <a:effectLst/>
                          <a:latin typeface="Calibri" panose="020F0502020204030204" pitchFamily="34" charset="0"/>
                        </a:rPr>
                        <a:t>There were no 60 minute LAS handover delays compared to an average last winter of 103.</a:t>
                      </a:r>
                      <a:endParaRPr lang="en-GB" sz="1200" b="0" i="0" u="none" strike="noStrike" dirty="0">
                        <a:solidFill>
                          <a:srgbClr val="000000"/>
                        </a:solidFill>
                        <a:effectLst/>
                        <a:latin typeface="Calibri" panose="020F0502020204030204" pitchFamily="34" charset="0"/>
                      </a:endParaRPr>
                    </a:p>
                  </a:txBody>
                  <a:tcPr marL="4763" marR="4763" marT="47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Calibri" panose="020F0502020204030204" pitchFamily="34" charset="0"/>
                        </a:rPr>
                        <a:t> </a:t>
                      </a:r>
                      <a:r>
                        <a:rPr lang="en-GB" sz="1200" b="0" i="0" u="none" strike="noStrike" dirty="0" smtClean="0">
                          <a:solidFill>
                            <a:srgbClr val="000000"/>
                          </a:solidFill>
                          <a:effectLst/>
                          <a:latin typeface="Calibri" panose="020F0502020204030204" pitchFamily="34" charset="0"/>
                        </a:rPr>
                        <a:t>LAS managing patients at the hospital in stationary ambulances when capacity was not available in A&amp;E resulted in long handover delays and poor LAS response times</a:t>
                      </a:r>
                      <a:r>
                        <a:rPr lang="en-GB" sz="1200" b="0" i="0" u="none" strike="noStrike" dirty="0" smtClean="0">
                          <a:solidFill>
                            <a:srgbClr val="000000"/>
                          </a:solidFill>
                          <a:effectLst/>
                          <a:latin typeface="Calibri" panose="020F0502020204030204" pitchFamily="34" charset="0"/>
                        </a:rPr>
                        <a:t>.</a:t>
                      </a:r>
                    </a:p>
                    <a:p>
                      <a:pPr algn="l" fontAlgn="b"/>
                      <a:endParaRPr lang="en-GB" sz="1200" b="0" i="0" u="none" strike="noStrike" dirty="0" smtClean="0">
                        <a:solidFill>
                          <a:srgbClr val="000000"/>
                        </a:solidFill>
                        <a:effectLst/>
                        <a:latin typeface="Calibri" panose="020F0502020204030204" pitchFamily="34" charset="0"/>
                      </a:endParaRPr>
                    </a:p>
                    <a:p>
                      <a:pPr algn="l" fontAlgn="b"/>
                      <a:r>
                        <a:rPr lang="en-GB" sz="1200" b="0" i="0" u="none" strike="noStrike" dirty="0" smtClean="0">
                          <a:solidFill>
                            <a:srgbClr val="000000"/>
                          </a:solidFill>
                          <a:effectLst/>
                          <a:latin typeface="Calibri" panose="020F0502020204030204" pitchFamily="34" charset="0"/>
                        </a:rPr>
                        <a:t>This approach changed in June 2023 and the result has been very few handover delays and a sharp increase in 12 hour waits in A&amp;E.</a:t>
                      </a:r>
                      <a:endParaRPr lang="en-GB" sz="1200" b="0" i="0" u="none" strike="noStrike" dirty="0">
                        <a:solidFill>
                          <a:srgbClr val="000000"/>
                        </a:solidFill>
                        <a:effectLst/>
                        <a:latin typeface="Calibri" panose="020F0502020204030204" pitchFamily="34" charset="0"/>
                      </a:endParaRPr>
                    </a:p>
                  </a:txBody>
                  <a:tcPr marL="4763" marR="4763" marT="47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8004321"/>
                  </a:ext>
                </a:extLst>
              </a:tr>
              <a:tr h="510983">
                <a:tc>
                  <a:txBody>
                    <a:bodyPr/>
                    <a:lstStyle/>
                    <a:p>
                      <a:pPr algn="l" fontAlgn="b"/>
                      <a:r>
                        <a:rPr lang="en-GB" sz="1200" b="0" i="0" u="none" strike="noStrike" dirty="0" smtClean="0">
                          <a:solidFill>
                            <a:srgbClr val="000000"/>
                          </a:solidFill>
                          <a:effectLst/>
                          <a:latin typeface="Calibri" panose="020F0502020204030204" pitchFamily="34" charset="0"/>
                        </a:rPr>
                        <a:t>Hospital Discharge</a:t>
                      </a:r>
                      <a:endParaRPr lang="en-GB" sz="1200" b="0" i="0" u="none" strike="noStrike" dirty="0">
                        <a:solidFill>
                          <a:srgbClr val="000000"/>
                        </a:solidFill>
                        <a:effectLst/>
                        <a:latin typeface="Calibri" panose="020F0502020204030204" pitchFamily="34" charset="0"/>
                      </a:endParaRPr>
                    </a:p>
                  </a:txBody>
                  <a:tcPr marL="4763" marR="4763" marT="47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smtClean="0">
                          <a:solidFill>
                            <a:srgbClr val="000000"/>
                          </a:solidFill>
                          <a:effectLst/>
                          <a:latin typeface="Calibri" panose="020F0502020204030204" pitchFamily="34" charset="0"/>
                        </a:rPr>
                        <a:t>Hospital Discharges</a:t>
                      </a:r>
                      <a:endParaRPr lang="en-GB" sz="1200" b="0" i="0" u="none" strike="noStrike" dirty="0">
                        <a:solidFill>
                          <a:srgbClr val="000000"/>
                        </a:solidFill>
                        <a:effectLst/>
                        <a:latin typeface="Calibri" panose="020F0502020204030204" pitchFamily="34" charset="0"/>
                      </a:endParaRPr>
                    </a:p>
                  </a:txBody>
                  <a:tcPr marL="4763" marR="4763" marT="47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Calibri" panose="020F0502020204030204" pitchFamily="34" charset="0"/>
                        </a:rPr>
                        <a:t> </a:t>
                      </a:r>
                      <a:r>
                        <a:rPr lang="en-GB" sz="1200" b="0" i="0" u="none" strike="noStrike" dirty="0" smtClean="0">
                          <a:solidFill>
                            <a:srgbClr val="000000"/>
                          </a:solidFill>
                          <a:effectLst/>
                          <a:latin typeface="Calibri" panose="020F0502020204030204" pitchFamily="34" charset="0"/>
                        </a:rPr>
                        <a:t>Northwick Park Hospital (LNWUHT) </a:t>
                      </a:r>
                      <a:endParaRPr lang="en-GB" sz="1200" b="0" i="0" u="none" strike="noStrike" dirty="0">
                        <a:solidFill>
                          <a:srgbClr val="000000"/>
                        </a:solidFill>
                        <a:effectLst/>
                        <a:latin typeface="Calibri" panose="020F0502020204030204" pitchFamily="34" charset="0"/>
                      </a:endParaRPr>
                    </a:p>
                  </a:txBody>
                  <a:tcPr marL="4763" marR="4763" marT="47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Calibri" panose="020F0502020204030204" pitchFamily="34" charset="0"/>
                        </a:rPr>
                        <a:t> </a:t>
                      </a:r>
                      <a:r>
                        <a:rPr lang="en-GB" sz="1200" b="0" i="0" u="none" strike="noStrike" dirty="0" smtClean="0">
                          <a:solidFill>
                            <a:srgbClr val="000000"/>
                          </a:solidFill>
                          <a:effectLst/>
                          <a:latin typeface="Calibri" panose="020F0502020204030204" pitchFamily="34" charset="0"/>
                        </a:rPr>
                        <a:t>Discharges in</a:t>
                      </a:r>
                      <a:r>
                        <a:rPr lang="en-GB" sz="1200" b="0" i="0" u="none" strike="noStrike" baseline="0" dirty="0" smtClean="0">
                          <a:solidFill>
                            <a:srgbClr val="000000"/>
                          </a:solidFill>
                          <a:effectLst/>
                          <a:latin typeface="Calibri" panose="020F0502020204030204" pitchFamily="34" charset="0"/>
                        </a:rPr>
                        <a:t> most recent week from NOPW ere 655 against an average over the last year of 503.</a:t>
                      </a:r>
                      <a:endParaRPr lang="en-GB" sz="1200" b="0" i="0" u="none" strike="noStrike" dirty="0">
                        <a:solidFill>
                          <a:srgbClr val="000000"/>
                        </a:solidFill>
                        <a:effectLst/>
                        <a:latin typeface="Calibri" panose="020F0502020204030204" pitchFamily="34" charset="0"/>
                      </a:endParaRPr>
                    </a:p>
                  </a:txBody>
                  <a:tcPr marL="4763" marR="4763" marT="47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smtClean="0">
                          <a:solidFill>
                            <a:srgbClr val="000000"/>
                          </a:solidFill>
                          <a:effectLst/>
                          <a:latin typeface="Calibri" panose="020F0502020204030204" pitchFamily="34" charset="0"/>
                        </a:rPr>
                        <a:t>Since August discharges have been above </a:t>
                      </a:r>
                      <a:r>
                        <a:rPr lang="en-GB" sz="1200" b="0" i="0" u="none" strike="noStrike" dirty="0" smtClean="0">
                          <a:solidFill>
                            <a:srgbClr val="000000"/>
                          </a:solidFill>
                          <a:effectLst/>
                          <a:latin typeface="Calibri" panose="020F0502020204030204" pitchFamily="34" charset="0"/>
                        </a:rPr>
                        <a:t>600, compared </a:t>
                      </a:r>
                      <a:r>
                        <a:rPr lang="en-GB" sz="1200" b="0" i="0" u="none" strike="noStrike" dirty="0" smtClean="0">
                          <a:solidFill>
                            <a:srgbClr val="000000"/>
                          </a:solidFill>
                          <a:effectLst/>
                          <a:latin typeface="Calibri" panose="020F0502020204030204" pitchFamily="34" charset="0"/>
                        </a:rPr>
                        <a:t>to an average for 12 months of 503, peaking at 746 earlier </a:t>
                      </a:r>
                      <a:r>
                        <a:rPr lang="en-GB" sz="1200" b="0" i="0" u="none" strike="noStrike" dirty="0" smtClean="0">
                          <a:solidFill>
                            <a:srgbClr val="000000"/>
                          </a:solidFill>
                          <a:effectLst/>
                          <a:latin typeface="Calibri" panose="020F0502020204030204" pitchFamily="34" charset="0"/>
                        </a:rPr>
                        <a:t>in December.</a:t>
                      </a:r>
                      <a:endParaRPr lang="en-GB" sz="1200" b="0" i="0" u="none" strike="noStrike" dirty="0">
                        <a:solidFill>
                          <a:srgbClr val="000000"/>
                        </a:solidFill>
                        <a:effectLst/>
                        <a:latin typeface="Calibri" panose="020F0502020204030204" pitchFamily="34" charset="0"/>
                      </a:endParaRPr>
                    </a:p>
                  </a:txBody>
                  <a:tcPr marL="4763" marR="4763" marT="47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1680535"/>
                  </a:ext>
                </a:extLst>
              </a:tr>
              <a:tr h="1861876">
                <a:tc>
                  <a:txBody>
                    <a:bodyPr/>
                    <a:lstStyle/>
                    <a:p>
                      <a:pPr algn="l" fontAlgn="b"/>
                      <a:r>
                        <a:rPr lang="en-GB" sz="1200" b="0" i="0" u="none" strike="noStrike" dirty="0" smtClean="0">
                          <a:solidFill>
                            <a:srgbClr val="000000"/>
                          </a:solidFill>
                          <a:effectLst/>
                          <a:latin typeface="Calibri" panose="020F0502020204030204" pitchFamily="34" charset="0"/>
                        </a:rPr>
                        <a:t>Social Care Demand</a:t>
                      </a:r>
                      <a:endParaRPr lang="en-GB" sz="1200" b="0" i="0" u="none" strike="noStrike" dirty="0">
                        <a:solidFill>
                          <a:srgbClr val="000000"/>
                        </a:solidFill>
                        <a:effectLst/>
                        <a:latin typeface="Calibri" panose="020F0502020204030204" pitchFamily="34" charset="0"/>
                      </a:endParaRPr>
                    </a:p>
                  </a:txBody>
                  <a:tcPr marL="4763" marR="4763" marT="47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smtClean="0">
                          <a:solidFill>
                            <a:srgbClr val="000000"/>
                          </a:solidFill>
                          <a:effectLst/>
                          <a:latin typeface="Calibri" panose="020F0502020204030204" pitchFamily="34" charset="0"/>
                        </a:rPr>
                        <a:t>Patients discharged needing social care support v those</a:t>
                      </a:r>
                      <a:r>
                        <a:rPr lang="en-GB" sz="1200" b="0" i="0" u="none" strike="noStrike" baseline="0" dirty="0" smtClean="0">
                          <a:solidFill>
                            <a:srgbClr val="000000"/>
                          </a:solidFill>
                          <a:effectLst/>
                          <a:latin typeface="Calibri" panose="020F0502020204030204" pitchFamily="34" charset="0"/>
                        </a:rPr>
                        <a:t> remaining on social care caseload</a:t>
                      </a:r>
                      <a:endParaRPr lang="en-GB" sz="1200" b="0" i="0" u="none" strike="noStrike" dirty="0">
                        <a:solidFill>
                          <a:srgbClr val="000000"/>
                        </a:solidFill>
                        <a:effectLst/>
                        <a:latin typeface="Calibri" panose="020F0502020204030204" pitchFamily="34" charset="0"/>
                      </a:endParaRPr>
                    </a:p>
                  </a:txBody>
                  <a:tcPr marL="4763" marR="4763" marT="47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Calibri" panose="020F0502020204030204" pitchFamily="34" charset="0"/>
                        </a:rPr>
                        <a:t> </a:t>
                      </a:r>
                      <a:r>
                        <a:rPr lang="en-GB" sz="1200" b="0" i="0" u="none" strike="noStrike" dirty="0" smtClean="0">
                          <a:solidFill>
                            <a:srgbClr val="000000"/>
                          </a:solidFill>
                          <a:effectLst/>
                          <a:latin typeface="Calibri" panose="020F0502020204030204" pitchFamily="34" charset="0"/>
                        </a:rPr>
                        <a:t>LB</a:t>
                      </a:r>
                      <a:r>
                        <a:rPr lang="en-GB" sz="1200" b="0" i="0" u="none" strike="noStrike" baseline="0" dirty="0" smtClean="0">
                          <a:solidFill>
                            <a:srgbClr val="000000"/>
                          </a:solidFill>
                          <a:effectLst/>
                          <a:latin typeface="Calibri" panose="020F0502020204030204" pitchFamily="34" charset="0"/>
                        </a:rPr>
                        <a:t> Harrow Adult Social Care</a:t>
                      </a:r>
                      <a:endParaRPr lang="en-GB" sz="1200" b="0" i="0" u="none" strike="noStrike" dirty="0">
                        <a:solidFill>
                          <a:srgbClr val="000000"/>
                        </a:solidFill>
                        <a:effectLst/>
                        <a:latin typeface="Calibri" panose="020F0502020204030204" pitchFamily="34" charset="0"/>
                      </a:endParaRPr>
                    </a:p>
                  </a:txBody>
                  <a:tcPr marL="4763" marR="4763" marT="47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Calibri" panose="020F0502020204030204" pitchFamily="34" charset="0"/>
                        </a:rPr>
                        <a:t> </a:t>
                      </a:r>
                      <a:r>
                        <a:rPr lang="en-GB" sz="1200" b="0" i="0" u="none" strike="noStrike" dirty="0" smtClean="0">
                          <a:solidFill>
                            <a:srgbClr val="000000"/>
                          </a:solidFill>
                          <a:effectLst/>
                          <a:latin typeface="Calibri" panose="020F0502020204030204" pitchFamily="34" charset="0"/>
                        </a:rPr>
                        <a:t>The</a:t>
                      </a:r>
                      <a:r>
                        <a:rPr lang="en-GB" sz="1200" b="0" i="0" u="none" strike="noStrike" baseline="0" dirty="0" smtClean="0">
                          <a:solidFill>
                            <a:srgbClr val="000000"/>
                          </a:solidFill>
                          <a:effectLst/>
                          <a:latin typeface="Calibri" panose="020F0502020204030204" pitchFamily="34" charset="0"/>
                        </a:rPr>
                        <a:t> number of patients leaving hospital requiring social care support in October (147) was lower than last year’s winter average (178).</a:t>
                      </a:r>
                    </a:p>
                    <a:p>
                      <a:pPr algn="l" fontAlgn="b"/>
                      <a:endParaRPr lang="en-GB" sz="1200" b="0" i="0" u="none" strike="noStrike" baseline="0" dirty="0" smtClean="0">
                        <a:solidFill>
                          <a:srgbClr val="000000"/>
                        </a:solidFill>
                        <a:effectLst/>
                        <a:latin typeface="Calibri" panose="020F0502020204030204" pitchFamily="34" charset="0"/>
                      </a:endParaRPr>
                    </a:p>
                    <a:p>
                      <a:pPr algn="l" fontAlgn="b"/>
                      <a:r>
                        <a:rPr lang="en-GB" sz="1200" b="0" i="0" u="none" strike="noStrike" baseline="0" dirty="0" err="1" smtClean="0">
                          <a:solidFill>
                            <a:srgbClr val="000000"/>
                          </a:solidFill>
                          <a:effectLst/>
                          <a:latin typeface="Calibri" panose="020F0502020204030204" pitchFamily="34" charset="0"/>
                        </a:rPr>
                        <a:t>Thr</a:t>
                      </a:r>
                      <a:r>
                        <a:rPr lang="en-GB" sz="1200" b="0" i="0" u="none" strike="noStrike" baseline="0" dirty="0" smtClean="0">
                          <a:solidFill>
                            <a:srgbClr val="000000"/>
                          </a:solidFill>
                          <a:effectLst/>
                          <a:latin typeface="Calibri" panose="020F0502020204030204" pitchFamily="34" charset="0"/>
                        </a:rPr>
                        <a:t> average number of discharged patients in September and October receiving support from social care was 425, compared to last winter’s average of 298.</a:t>
                      </a:r>
                      <a:endParaRPr lang="en-GB" sz="1200" b="0" i="0" u="none" strike="noStrike" dirty="0">
                        <a:solidFill>
                          <a:srgbClr val="000000"/>
                        </a:solidFill>
                        <a:effectLst/>
                        <a:latin typeface="Calibri" panose="020F0502020204030204" pitchFamily="34" charset="0"/>
                      </a:endParaRPr>
                    </a:p>
                  </a:txBody>
                  <a:tcPr marL="4763" marR="4763" marT="47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Calibri" panose="020F0502020204030204" pitchFamily="34" charset="0"/>
                        </a:rPr>
                        <a:t> </a:t>
                      </a:r>
                      <a:r>
                        <a:rPr lang="en-GB" sz="1200" b="0" i="0" u="none" strike="noStrike" dirty="0" smtClean="0">
                          <a:solidFill>
                            <a:srgbClr val="000000"/>
                          </a:solidFill>
                          <a:effectLst/>
                          <a:latin typeface="Calibri" panose="020F0502020204030204" pitchFamily="34" charset="0"/>
                        </a:rPr>
                        <a:t>Although the number</a:t>
                      </a:r>
                      <a:r>
                        <a:rPr lang="en-GB" sz="1200" b="0" i="0" u="none" strike="noStrike" baseline="0" dirty="0" smtClean="0">
                          <a:solidFill>
                            <a:srgbClr val="000000"/>
                          </a:solidFill>
                          <a:effectLst/>
                          <a:latin typeface="Calibri" panose="020F0502020204030204" pitchFamily="34" charset="0"/>
                        </a:rPr>
                        <a:t> of patients discharged from hospital requiring social care support has not increased since 2019/20, the number continuing to receive support in 2022/23 and 2023/24 has increased from fewer than 100 to approximately 300.</a:t>
                      </a:r>
                    </a:p>
                    <a:p>
                      <a:pPr algn="l" fontAlgn="b"/>
                      <a:endParaRPr lang="en-GB" sz="1200" b="0" i="0" u="none" strike="noStrike" baseline="0" dirty="0" smtClean="0">
                        <a:solidFill>
                          <a:srgbClr val="000000"/>
                        </a:solidFill>
                        <a:effectLst/>
                        <a:latin typeface="Calibri" panose="020F0502020204030204" pitchFamily="34" charset="0"/>
                      </a:endParaRPr>
                    </a:p>
                    <a:p>
                      <a:pPr algn="l" fontAlgn="b"/>
                      <a:r>
                        <a:rPr lang="en-GB" sz="1200" b="0" i="0" u="none" strike="noStrike" baseline="0" dirty="0" smtClean="0">
                          <a:solidFill>
                            <a:srgbClr val="000000"/>
                          </a:solidFill>
                          <a:effectLst/>
                          <a:latin typeface="Calibri" panose="020F0502020204030204" pitchFamily="34" charset="0"/>
                        </a:rPr>
                        <a:t>Although the full explanation of this change will be complex, the move to earlier discharge is a significant factor in this increase in demand for social care.</a:t>
                      </a:r>
                      <a:endParaRPr lang="en-GB" sz="1200" b="0" i="0" u="none" strike="noStrike" dirty="0">
                        <a:solidFill>
                          <a:srgbClr val="000000"/>
                        </a:solidFill>
                        <a:effectLst/>
                        <a:latin typeface="Calibri" panose="020F0502020204030204" pitchFamily="34" charset="0"/>
                      </a:endParaRPr>
                    </a:p>
                  </a:txBody>
                  <a:tcPr marL="4763" marR="4763" marT="47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2690468"/>
                  </a:ext>
                </a:extLst>
              </a:tr>
            </a:tbl>
          </a:graphicData>
        </a:graphic>
      </p:graphicFrame>
    </p:spTree>
    <p:extLst>
      <p:ext uri="{BB962C8B-B14F-4D97-AF65-F5344CB8AC3E}">
        <p14:creationId xmlns:p14="http://schemas.microsoft.com/office/powerpoint/2010/main" val="1908109211"/>
      </p:ext>
    </p:extLst>
  </p:cSld>
  <p:clrMapOvr>
    <a:masterClrMapping/>
  </p:clrMapOvr>
</p:sld>
</file>

<file path=ppt/theme/theme1.xml><?xml version="1.0" encoding="utf-8"?>
<a:theme xmlns:a="http://schemas.openxmlformats.org/drawingml/2006/main" name="1_Office Theme">
  <a:themeElements>
    <a:clrScheme name="BBP Branding">
      <a:dk1>
        <a:sysClr val="windowText" lastClr="000000"/>
      </a:dk1>
      <a:lt1>
        <a:sysClr val="window" lastClr="FFFFFF"/>
      </a:lt1>
      <a:dk2>
        <a:srgbClr val="1F47A8"/>
      </a:dk2>
      <a:lt2>
        <a:srgbClr val="7359E5"/>
      </a:lt2>
      <a:accent1>
        <a:srgbClr val="D64DFC"/>
      </a:accent1>
      <a:accent2>
        <a:srgbClr val="26E8C7"/>
      </a:accent2>
      <a:accent3>
        <a:srgbClr val="127AD1"/>
      </a:accent3>
      <a:accent4>
        <a:srgbClr val="1F47A8"/>
      </a:accent4>
      <a:accent5>
        <a:srgbClr val="D64DFC"/>
      </a:accent5>
      <a:accent6>
        <a:srgbClr val="FFFFFF"/>
      </a:accent6>
      <a:hlink>
        <a:srgbClr val="1F47A8"/>
      </a:hlink>
      <a:folHlink>
        <a:srgbClr val="7359E5"/>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TotalTime>
  <Words>2337</Words>
  <Application>Microsoft Office PowerPoint</Application>
  <PresentationFormat>Widescreen</PresentationFormat>
  <Paragraphs>544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1_Office Theme</vt:lpstr>
      <vt:lpstr>  </vt:lpstr>
      <vt:lpstr>Winter Improvement Plan</vt:lpstr>
      <vt:lpstr> Winter Improvement Plan Actions (1/3) </vt:lpstr>
      <vt:lpstr> Winter Improvement Plan Actions (2/3) </vt:lpstr>
      <vt:lpstr> Winter Improvement Plan Actions (3/3) </vt:lpstr>
      <vt:lpstr>Harrow System Pressures Metrics</vt:lpstr>
      <vt:lpstr> Harrow System Pressures Metrics (1/2) </vt:lpstr>
      <vt:lpstr> Harrow System Pressures Metrics (1/2) </vt:lpstr>
      <vt:lpstr> Summary of Key Issues in Longer Term Trends </vt:lpstr>
    </vt:vector>
  </TitlesOfParts>
  <Company>NWLONDONCCGS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of actions that may be included within Borough plans to demonstrate how it will achieve targets</dc:title>
  <dc:creator>Hugh Caslake</dc:creator>
  <cp:lastModifiedBy>Hugh Caslake</cp:lastModifiedBy>
  <cp:revision>17</cp:revision>
  <dcterms:created xsi:type="dcterms:W3CDTF">2023-11-08T12:59:50Z</dcterms:created>
  <dcterms:modified xsi:type="dcterms:W3CDTF">2024-01-03T18:37:40Z</dcterms:modified>
</cp:coreProperties>
</file>